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8" r:id="rId4"/>
    <p:sldId id="257" r:id="rId5"/>
    <p:sldId id="259" r:id="rId6"/>
    <p:sldId id="260" r:id="rId7"/>
    <p:sldId id="261" r:id="rId8"/>
    <p:sldId id="263" r:id="rId9"/>
    <p:sldId id="269" r:id="rId10"/>
    <p:sldId id="262" r:id="rId11"/>
    <p:sldId id="264" r:id="rId12"/>
    <p:sldId id="267" r:id="rId13"/>
    <p:sldId id="268" r:id="rId14"/>
    <p:sldId id="265" r:id="rId15"/>
    <p:sldId id="266" r:id="rId16"/>
    <p:sldId id="270" r:id="rId17"/>
    <p:sldId id="286" r:id="rId18"/>
    <p:sldId id="287" r:id="rId19"/>
    <p:sldId id="288" r:id="rId20"/>
    <p:sldId id="289" r:id="rId21"/>
    <p:sldId id="277" r:id="rId22"/>
    <p:sldId id="292" r:id="rId23"/>
    <p:sldId id="291" r:id="rId24"/>
    <p:sldId id="293" r:id="rId25"/>
    <p:sldId id="294" r:id="rId26"/>
    <p:sldId id="276" r:id="rId27"/>
    <p:sldId id="278" r:id="rId28"/>
    <p:sldId id="281" r:id="rId29"/>
    <p:sldId id="283" r:id="rId30"/>
    <p:sldId id="295" r:id="rId31"/>
    <p:sldId id="296" r:id="rId32"/>
    <p:sldId id="290" r:id="rId33"/>
    <p:sldId id="274" r:id="rId34"/>
    <p:sldId id="273" r:id="rId35"/>
    <p:sldId id="297" r:id="rId36"/>
    <p:sldId id="271" r:id="rId37"/>
    <p:sldId id="272" r:id="rId38"/>
    <p:sldId id="285" r:id="rId39"/>
    <p:sldId id="284" r:id="rId40"/>
    <p:sldId id="282" r:id="rId41"/>
    <p:sldId id="275" r:id="rId42"/>
    <p:sldId id="28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58" y="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3:41.682"/>
    </inkml:context>
    <inkml:brush xml:id="br0">
      <inkml:brushProperty name="width" value="0.02857" units="cm"/>
      <inkml:brushProperty name="height" value="0.02857" units="cm"/>
    </inkml:brush>
  </inkml:definitions>
  <inkml:traceGroup>
    <inkml:annotationXML>
      <emma:emma xmlns:emma="http://www.w3.org/2003/04/emma" version="1.0">
        <emma:interpretation id="{C33F4989-E956-445B-9048-E2E304114CDC}" emma:medium="tactile" emma:mode="ink">
          <msink:context xmlns:msink="http://schemas.microsoft.com/ink/2010/main" type="writingRegion" rotatedBoundingBox="10600,2646 11514,2527 11553,2824 10639,2943"/>
        </emma:interpretation>
      </emma:emma>
    </inkml:annotationXML>
    <inkml:traceGroup>
      <inkml:annotationXML>
        <emma:emma xmlns:emma="http://www.w3.org/2003/04/emma" version="1.0">
          <emma:interpretation id="{C2F1E042-F978-4F08-ACB7-AA4ED86414F4}" emma:medium="tactile" emma:mode="ink">
            <msink:context xmlns:msink="http://schemas.microsoft.com/ink/2010/main" type="paragraph" rotatedBoundingBox="10600,2646 11514,2527 11553,2824 10639,2943" alignmentLevel="1"/>
          </emma:interpretation>
        </emma:emma>
      </inkml:annotationXML>
      <inkml:traceGroup>
        <inkml:annotationXML>
          <emma:emma xmlns:emma="http://www.w3.org/2003/04/emma" version="1.0">
            <emma:interpretation id="{ED61E9D3-46BC-41D2-9D09-FF080794FC54}" emma:medium="tactile" emma:mode="ink">
              <msink:context xmlns:msink="http://schemas.microsoft.com/ink/2010/main" type="line" rotatedBoundingBox="10600,2646 11514,2527 11553,2824 10639,2943"/>
            </emma:interpretation>
          </emma:emma>
        </inkml:annotationXML>
        <inkml:traceGroup>
          <inkml:annotationXML>
            <emma:emma xmlns:emma="http://www.w3.org/2003/04/emma" version="1.0">
              <emma:interpretation id="{553E80DE-9092-434D-A86D-AB526A4CBD2E}" emma:medium="tactile" emma:mode="ink">
                <msink:context xmlns:msink="http://schemas.microsoft.com/ink/2010/main" type="inkWord" rotatedBoundingBox="10600,2646 11514,2527 11553,2824 10639,2943"/>
              </emma:interpretation>
              <emma:one-of disjunction-type="recognition" id="oneOf0">
                <emma:interpretation id="interp0" emma:lang="en-US" emma:confidence="0">
                  <emma:literal>83,8F</emma:literal>
                </emma:interpretation>
                <emma:interpretation id="interp1" emma:lang="en-US" emma:confidence="0">
                  <emma:literal>83,8 F</emma:literal>
                </emma:interpretation>
                <emma:interpretation id="interp2" emma:lang="en-US" emma:confidence="0">
                  <emma:literal>83.8 F</emma:literal>
                </emma:interpretation>
                <emma:interpretation id="interp3" emma:lang="en-US" emma:confidence="0">
                  <emma:literal>83.8F</emma:literal>
                </emma:interpretation>
                <emma:interpretation id="interp4" emma:lang="en-US" emma:confidence="0">
                  <emma:literal>838 F</emma:literal>
                </emma:interpretation>
              </emma:one-of>
            </emma:emma>
          </inkml:annotationXML>
          <inkml:trace contextRef="#ctx0" brushRef="#br0">5889 2144 5504,'-3'-1'2112,"0"1"-1152,-2 0-768,5 0 544,-2-1 192,-3 0 128,0-1-128,-3 2-32,-3 0-480,2 0 32,-1 2 64,-2 0-128,2 1-64,-1 1-256,0 2-32,2 1-32,3-2 0,1-1 0,0 3 0,-2 0 0,0-2 64,3 1-192,1-2 32,2 0-32,-1 0 64,2-1 224,2 0 224,1-2-64,1 0 0,4-1-129,1 0 33,0 0-64,0 2 0,-1-2-96,5 1 32,3 0 0,0 1 32,-2-1-160,-2 0 32,-1 1 0,-2 2 64,-1 0 32,0 2 96,-3-1-160,0 4-32,-4-2 64,0 2 32,-2-1-128,1-1 32,0-1 64,-3 2 32,0-2-128,-3 1 32,1-1-64,-5-1 0,3 0 128,-4-1 32,1 0-128,2-3-32,0 0 32,0-2 0,-2-3 32,6 4 0,0 0 0,1-3 0,-1 2 64,4-6 96,0-3-128,2 1-32,3-1 64,0-1 32,3 1 32,2 1 64,-1 1 32,0 0 96,0-1-96,-1 1-64,0 0 0,-2-2-32,0 1-64,-2-1 32,2 2-64,-2 0 64,0-3 128,-3 2 128,-1 2 0,0 0 32,-1 1-128,-3 1-96,0-1-64,-2 2 0,0 0-128,0-1 0,-3 3 32,-2 2 64,0 0-96,2 1 0,0 1-32,0 3 0,-1 1-160,0 2 0,0 1-416,1 1-64,1-2-608,3-1-288,0-1-1183,1-2-545,4-4-576</inkml:trace>
          <inkml:trace contextRef="#ctx0" brushRef="#br0" timeOffset="800">5968 2129 6912,'-1'-7'2624,"1"4"-1408,1-5-352,1 6 864,0-4-416,0 2-96,2 0-289,-2 1-127,2 0-416,0 2-96,1 4 32,0 1-128,0 0-32,-1 0 0,0 0-32,-2 0-64,1 1-64,-3 2-64,0 0 32,-1 2 32,-1-1 64,0 0-96,-2-1 0,1 0 32,0-2 0,0 1-96,1-3 64,0-1 32,2 0 64,0-2-96,2-2 0,0 1 96,1 1 32,1 0-32,2 0 32,-1 1-128,3 2 0,1 1 32,2 1 0,-2 1 64,1-1 96,-2 1-128,-2 1-32,0 0 0,-2 1 64,0 0 32,-3 2 96,-1-2-32,-1 2 0,-4-2-192,-2 0-32,0 0 96,-1-1 32,-3-1 0,4-2 32,1-2-64,-3-2 64,0 0-128,2 0 0,-3 0-128,3-2 32,2-1-576,1 0-256,3 2-768,2-2-287,3 1-1441,1-1-1728,1-2 1600</inkml:trace>
          <inkml:trace contextRef="#ctx0" brushRef="#br0" timeOffset="984">6117 2268 8064,'17'-4'3072,"-14"8"-1664,0 1-1024,0-2 768,-3 1-320,2 1-32,-2 2-96,0 1-65,0-4-319,0 1-128,0 0 0,0-3-160,0 1-32,-2-1-416,-1-2-224,0 0-1343,3 0-577</inkml:trace>
          <inkml:trace contextRef="#ctx0" brushRef="#br0" timeOffset="2004">6211 2143 7552,'-7'-2'2816,"5"2"-1536,-1 0-992,3 0 704,0 0-128,0 0 64,0 0-32,0 0-1,0 0-479,3 0 96,0 0 128,2 1-288,0 2-96,4-1-160,0 3-96,2 0 32,3 2-32,2 2 64,-3 0 32,0-2-128,-3 0 32,-1 0 0,-2 3 64,-1-2-32,-1 0-32,-2 0 32,-3 0 32,-3 1-192,-3-1-32,0-1 64,-4-1 32,0-1 64,-1-1 0,-1-1 0,2-2 0,1-1-288,1-1-128,1-2 416,3 1 288,1-2 0,1-1 32,2-2-128,3-1 32,2 0-128,-1-1 0,3 1 32,2 0 64,3-2 32,-1-1 32,0 0 64,0 0 32,-4-1-160,1 1-64,-1 1-64,1-1 32,-4 0-128,-1-2 0,-2 1 96,-1 1 32,-1 0-32,-2 3-64,-6 3 288,-2 0 192,0 3-224,1 0-64,-3 2-64,0 2 0,1-1-288,0 2-64,1 0-160,2 3 0,1 2-224,1 1-96,2-1-480,1 0-128,3 0-767,-1 1-385,4-1-1920</inkml:trace>
          <inkml:trace contextRef="#ctx0" brushRef="#br0" timeOffset="2442">6472 2055 8192,'0'-2'3072,"0"3"-1664,0 2-928,0 0 768,0 1-480,0 4-96,0 1-256,0 2-97,2 2-191,-2 1 128,1 1 64,0 0-160,-1 0-96,2 4-32,-1-1 32,1 0-32,-1-2-32,0 1-64,-1 0 32,0-4 96,0 0 32,0-2-128,0-2 32,0-3-640,0-1-223,0-5-1825,0-2-1632</inkml:trace>
          <inkml:trace contextRef="#ctx0" brushRef="#br0" timeOffset="2781">6456 2064 8064,'-2'-5'3072,"4"4"-1664,-1-2-800,1 2 832,-1-2-192,2-1-1,2 1-287,0 0-64,1 2-480,2-1-96,3 2-96,2 0 32,2 2 0,0-1 0,-1 0 0,0 1-128,1-2-96,0-2 64,-3 2 0,-1 0-128,-3 0 32,-1 0-768,-2 2-320,-4 1-1887,-1-2 255,-2 5 32,-3-2-1056</inkml:trace>
          <inkml:trace contextRef="#ctx0" brushRef="#br0" timeOffset="3051">6497 2153 10880,'9'-1'4128,"-4"1"-2241,7 0-1695,-4 0 800,0 0-480,-1 0-128,1 0-96,2 0-32,-1 0-128,-1 1-32,0-1 32,-1 0-64,4 0-64,0 0 32,-2 0-608,-1 0-160,0 0-1056,-2 0-447,0 0-2337</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4:00.365"/>
    </inkml:context>
    <inkml:brush xml:id="br0">
      <inkml:brushProperty name="width" value="0.02857" units="cm"/>
      <inkml:brushProperty name="height" value="0.02857" units="cm"/>
    </inkml:brush>
  </inkml:definitions>
  <inkml:traceGroup>
    <inkml:annotationXML>
      <emma:emma xmlns:emma="http://www.w3.org/2003/04/emma" version="1.0">
        <emma:interpretation id="{9BD6280E-DE64-48A8-8CE7-958E4DF1AE90}" emma:medium="tactile" emma:mode="ink">
          <msink:context xmlns:msink="http://schemas.microsoft.com/ink/2010/main" type="writingRegion" rotatedBoundingBox="21144,2422 22469,2339 22498,2805 21174,2888"/>
        </emma:interpretation>
      </emma:emma>
    </inkml:annotationXML>
    <inkml:traceGroup>
      <inkml:annotationXML>
        <emma:emma xmlns:emma="http://www.w3.org/2003/04/emma" version="1.0">
          <emma:interpretation id="{FF7D27CD-8AA5-4953-9F05-766BEA1F21C8}" emma:medium="tactile" emma:mode="ink">
            <msink:context xmlns:msink="http://schemas.microsoft.com/ink/2010/main" type="paragraph" rotatedBoundingBox="21144,2422 22469,2339 22498,2805 21174,2888" alignmentLevel="1"/>
          </emma:interpretation>
        </emma:emma>
      </inkml:annotationXML>
      <inkml:traceGroup>
        <inkml:annotationXML>
          <emma:emma xmlns:emma="http://www.w3.org/2003/04/emma" version="1.0">
            <emma:interpretation id="{8BC3B9AF-6C44-499E-A08D-11A552CB0187}" emma:medium="tactile" emma:mode="ink">
              <msink:context xmlns:msink="http://schemas.microsoft.com/ink/2010/main" type="line" rotatedBoundingBox="21144,2422 22469,2339 22498,2805 21174,2888"/>
            </emma:interpretation>
          </emma:emma>
        </inkml:annotationXML>
        <inkml:traceGroup>
          <inkml:annotationXML>
            <emma:emma xmlns:emma="http://www.w3.org/2003/04/emma" version="1.0">
              <emma:interpretation id="{22EA8D66-BEA1-4177-9E78-BD9A1E5043C6}" emma:medium="tactile" emma:mode="ink">
                <msink:context xmlns:msink="http://schemas.microsoft.com/ink/2010/main" type="inkWord" rotatedBoundingBox="21144,2422 22469,2339 22498,2805 21174,2888"/>
              </emma:interpretation>
              <emma:one-of disjunction-type="recognition" id="oneOf0">
                <emma:interpretation id="interp0" emma:lang="en-US" emma:confidence="0">
                  <emma:literal>going to</emma:literal>
                </emma:interpretation>
                <emma:interpretation id="interp1" emma:lang="en-US" emma:confidence="0">
                  <emma:literal>as 0.5 F</emma:literal>
                </emma:interpretation>
                <emma:interpretation id="interp2" emma:lang="en-US" emma:confidence="0">
                  <emma:literal>g 0.5 F</emma:literal>
                </emma:interpretation>
                <emma:interpretation id="interp3" emma:lang="en-US" emma:confidence="0">
                  <emma:literal>gong to</emma:literal>
                </emma:interpretation>
                <emma:interpretation id="interp4" emma:lang="en-US" emma:confidence="0">
                  <emma:literal>y 0.5 F</emma:literal>
                </emma:interpretation>
              </emma:one-of>
            </emma:emma>
          </inkml:annotationXML>
          <inkml:trace contextRef="#ctx0" brushRef="#br0">10246 1388 4864,'0'-2'1824,"0"2"-960,7 0-576,-7 0 512,0 0-32,0 2 32,-2-2-192,0 3-32,2-3 288,-6 2-448,0-2-32,2 0 64,-5 0 32,1 0 96,0 2-256,-3 0-32,1 4-160,-1 1-32,0 2-32,1 0 32,-4 2-128,4 1 0,2-1-32,-2 1 0,6 0 64,-4 2 64,5 0 32,1 0 32,-4 0-64,9 1-64,0-3 32,2 0-32,-1 0-96,4-2 64,2-1 320,-1-3 160,2 0-129,3-4-95,-3-2 0,2 0 0,1 0-96,-1 0-96,-2-5 64,3 1 0,-7-3-32,2-3 32,-5 1-64,3-1 64,-3 0 64,-1 1 128,-1-3-64,1 3 32,0-2-160,-3 5 0,0-4 32,0 3 0,0 3 0,-3-4 0,0 4-64,3 1 32,0-2-224,0 5 32,0-2 32,0 2 32,0 0 32,3 5 64,0 2 32,0 0 96,-1 3-32,5 1 64,-6-2-128,5 6-64,-1-1 0,-2-2-32,0 0 0,-1-2 64,0-3-32,2-2 64,-4-5-64,0 0 64,0 0-64,0-2 64,-4 2 0,2-9-32,0 1-64,2 1-64,-3-3 32,0 3-480,0-3-128,1 0-1440,-1 2-639,6-8-2113</inkml:trace>
          <inkml:trace contextRef="#ctx0" brushRef="#br0" timeOffset="1748">10297 1446 6400,'-2'-20'2464,"-1"17"-1344,0 1-736,3 2 1152,-2-5-288,-1 0-288,0 0-128,3 3-480,0 0 0,0-1 64,0 3-160,0 0-1,0 7-127,0 8-32,0-3 32,0 0 64,0-3-96,0 0 0,0 1-32,0-1 32,3-1-64,0 1-32,-1 1 96,1 2 64,2 0 0,1 2 0,-3 0-192,1-1 32,2-2 0,-3-2 64,0 1 32,-1 0 96,-2-1 32,0 1 32,0 1-128,-2 1-96,-1 3 0,0-1 32,1 0-32,-2-2-32,1 0 32,2 0-32,-2-3 0,-3 1 0,1-1 64,0 3 32,-1-2-32,-2-3-64,0-2 96,-3 0 0,0-1-128,-5 4 32,4-4-64,0 0 0,2-4 64,-1 9 64,2-6-96,2 3 0,-1-6-32,2 2 0,4-2 128,-4 0 32,4 0-672,2-5-320,0 1-1183,2-7-449,4-2-1824</inkml:trace>
          <inkml:trace contextRef="#ctx0" brushRef="#br0" timeOffset="2365">10507 1490 6528,'-11'4'2464,"-3"8"-1344,3 0-672,6-4 640,0-1-352,0 2 0,0 6-384,-2-1-64,6 0-160,-2-2-32,3 2 96,0 1 32,4 2 96,5-3 32,2 0 96,2-2-160,-2-1-32,2-2-64,1-5-32,-1-2 95,0-2 97,1-2-192,-4-2-32,1-5 0,2 3 0,-2-3-64,0-1 32,-3-4-64,-2-6 64,-1 1 0,-3-3 96,-4 4 96,-3-6 64,-1-2-96,-2-1 0,0 4 32,0 4 64,-2 2-32,-2 5-32,1 5-96,2 2 32,-9 3-128,3-1 0,-1 8-32,0 0 32,2 4-128,1 1 0,0 2-32,2-1 0,0 4 0,3-1 0,3 0 64,2-2 64,3-2-448,0 0-224,3-3-896,2-2-320,6-3-1151,8-4-449,-1-1-288</inkml:trace>
          <inkml:trace contextRef="#ctx0" brushRef="#br0" timeOffset="2649">10720 1702 9088,'0'7'3424,"0"-2"-1856,-4 4-1056,4-9 864,0 6-449,0 3-63,0-4-224,0 3-96,0-3-288,0-5-96,0 3 32,0 2-32,0-5 0,0 0-96,0-5 32,0-3-576,0 0-128,0-6-2047,0-1-865,9 3-960</inkml:trace>
          <inkml:trace contextRef="#ctx0" brushRef="#br0" timeOffset="3602">10944 1394 5888,'-3'0'2272,"3"0"-1216,0 3-672,0-3 608,0 0-96,0 0 96,0 0-192,0 0-32,-6 0-416,4 2 64,-1-2 96,-5 0 96,-5-2 31,-1-1-95,1 3 0,-1 0-96,-2 0-32,-1 0-96,2 0 32,2 0-192,-1 3-96,1 4 32,2 0 0,4 5-128,-3 0 32,6 0 0,1 2 0,3-2-96,0 2 64,3 2 32,0-3 64,-2 1-32,2-2 64,4 1 128,-3-4 128,1-2-192,2-2-32,-3-1 0,2-1 0,-4-1-160,1-2 32,2 0 64,1-2 32,-3-1-32,2-1-64,0 2 32,1-3 32,-1 0-32,1 0-32,2-2-64,0 2-32,-3 3 64,6-1 0,0 1-64,-1 2 64,1 2-32,-3 1 0,0-1 64,3 3 64,5 4-32,-3 1 64,-2-1-64,-3 3-32,-2-1 32,-2 2 32,-1 5-32,1 0-32,-3-3-64,-1 1 32,0 1 32,-1-2 64,-3-2 32,-1-1 32,0 0 64,-4-2 32,1-1-32,-2 1 32,-6-3-64,-3-4 0,3-2-96,3-1 32,-1 0-64,1 0-32,-1-1-256,1-4-160,2 0-640,3-2-256,0 0-1664,2-3-639,4 0-865</inkml:trace>
          <inkml:trace contextRef="#ctx0" brushRef="#br0" timeOffset="25942">11136 1396 7680,'0'-4'2880,"3"2"-1536,-3 2-1568,3-3 1920,2-1-544,0 1-160,4-2-160,0 0-481,3 1 1,1-1 64,3 2-96,0 1 0,0 0-64,8-1 0,-3 1-128,-2-1-96,0 3 0,-2 0 32,-4 0 32,1 0 32,-5 0-64,0 0-64,-1 0-416,-3 0-128,-2 0-576,0-1-159,-3-2-257,-3-7-5792,-3 20 3456</inkml:trace>
          <inkml:trace contextRef="#ctx0" brushRef="#br0" timeOffset="25544">11154 1421 2048,'-3'0'864,"3"2"-448,0 3 640,0-5 704,0 4-704,0-1-224,0 0-64,0 2 64,0-1-448,0 1 128,3-1 64,0 3-192,0 3 32,-1 0-256,1 4-32,0 8 0,-2-3 64,3-1-160,-1 1-32,-1-2 64,1 0 32,0 5 96,-1-4 32,-2 1-96,0-2-32,0 0 32,0-1 0,-2-1-160,2 1 32,-3-4-64,0 0 0,3-2 128,0-3 32,0-3-128,0-2 32,0-2-1120,0 0-480,0-2-1792</inkml:trace>
          <inkml:trace contextRef="#ctx0" brushRef="#br0" timeOffset="26289">11151 1563 5888,'-2'22'2272,"2"-44"-1216,0 35-736,0-13 640,0 0-224,2 3-32,3-9 32,1 2 0,1 8-384,4-1 128,3-7 160,2-5-64,0 2-32,6 3-160,-1 7-1,3-8-159,-1 0-64,-6-2-64,0 2-96,-4 3 96,-2-1 0,0 1-32,-3 2 32,-4 0-640,-4 9-1087,0-13-513,-1 1-2048</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4:22.142"/>
    </inkml:context>
    <inkml:brush xml:id="br0">
      <inkml:brushProperty name="width" value="0.02857" units="cm"/>
      <inkml:brushProperty name="height" value="0.02857" units="cm"/>
    </inkml:brush>
  </inkml:definitions>
  <inkml:traceGroup>
    <inkml:annotationXML>
      <emma:emma xmlns:emma="http://www.w3.org/2003/04/emma" version="1.0">
        <emma:interpretation id="{A4295E79-D041-4EF2-BC93-863CBA9E2FAE}" emma:medium="tactile" emma:mode="ink">
          <msink:context xmlns:msink="http://schemas.microsoft.com/ink/2010/main" type="writingRegion" rotatedBoundingBox="31726,2423 33112,2305 33146,2707 31760,2825"/>
        </emma:interpretation>
      </emma:emma>
    </inkml:annotationXML>
    <inkml:traceGroup>
      <inkml:annotationXML>
        <emma:emma xmlns:emma="http://www.w3.org/2003/04/emma" version="1.0">
          <emma:interpretation id="{B821C4DB-D2BE-4194-ABBD-5A0C72335ADE}" emma:medium="tactile" emma:mode="ink">
            <msink:context xmlns:msink="http://schemas.microsoft.com/ink/2010/main" type="paragraph" rotatedBoundingBox="31726,2423 33112,2305 33146,2707 31760,2825" alignmentLevel="1"/>
          </emma:interpretation>
        </emma:emma>
      </inkml:annotationXML>
      <inkml:traceGroup>
        <inkml:annotationXML>
          <emma:emma xmlns:emma="http://www.w3.org/2003/04/emma" version="1.0">
            <emma:interpretation id="{8FDDB3DD-9A8F-4786-BCF0-D631D3F97855}" emma:medium="tactile" emma:mode="ink">
              <msink:context xmlns:msink="http://schemas.microsoft.com/ink/2010/main" type="line" rotatedBoundingBox="31726,2423 33112,2305 33146,2707 31760,2825"/>
            </emma:interpretation>
          </emma:emma>
        </inkml:annotationXML>
        <inkml:traceGroup>
          <inkml:annotationXML>
            <emma:emma xmlns:emma="http://www.w3.org/2003/04/emma" version="1.0">
              <emma:interpretation id="{DE7AE286-298B-4B05-A8BD-D9E3B99C867E}" emma:medium="tactile" emma:mode="ink">
                <msink:context xmlns:msink="http://schemas.microsoft.com/ink/2010/main" type="inkWord" rotatedBoundingBox="31726,2423 33112,2305 33146,2707 31760,2825"/>
              </emma:interpretation>
              <emma:one-of disjunction-type="recognition" id="oneOf0">
                <emma:interpretation id="interp0" emma:lang="en-US" emma:confidence="0">
                  <emma:literal>120.gf</emma:literal>
                </emma:interpretation>
                <emma:interpretation id="interp1" emma:lang="en-US" emma:confidence="0.5">
                  <emma:literal>120.9 F</emma:literal>
                </emma:interpretation>
                <emma:interpretation id="interp2" emma:lang="en-US" emma:confidence="0">
                  <emma:literal>120.gF</emma:literal>
                </emma:interpretation>
                <emma:interpretation id="interp3" emma:lang="en-US" emma:confidence="0">
                  <emma:literal>120 g</emma:literal>
                </emma:interpretation>
                <emma:interpretation id="interp4" emma:lang="en-US" emma:confidence="0">
                  <emma:literal>120.9F</emma:literal>
                </emma:interpretation>
              </emma:one-of>
            </emma:emma>
          </inkml:annotationXML>
          <inkml:trace contextRef="#ctx0" brushRef="#br0">14336 743 2304,'0'-6'864,"0"4"-448,0-2 576,0 0 672,0 3-160,0-1-96,0-3 64,0 2 96,0 1-864,-3 0-96,1 2-64,-1 2-160,1 3 32,-1 2-64,0 2 96,3 1-32,0 2-1,0-1-223,0 6-64,0 5-64,3-3-64,0 0 96,-1 1 0,1-4 32,-1 3 0,1-3 0,-1 1 0,1 3-64,1-1-64,-2-2 32,-2-4 32,0-1-32,0 0-32,0 0-64,0 0 32,0-3 32,0-2 64,0 1-32,0-3 64,0-3-64,0 0-32,-2-2-256,2 0-96,-4-2-799,1 0-353,1-3-1504,-1-4-608,3-6 480</inkml:trace>
          <inkml:trace contextRef="#ctx0" brushRef="#br0" timeOffset="653">14479 762 7296,'-2'-11'2720,"2"1"-1472,0-3-896,0 10 736,2-5-288,1 1 0,5 0-32,-3 0 64,3 2-448,1 0-1,0 5 33,2 0-224,0 5-32,0 0-96,-3 2 32,-1 0-128,0 3-64,-5-2-96,-4 5 32,-1-2 32,-4 6 64,0 5 32,-1 0 96,-3-2-96,1 3 0,0-2 32,-1 0 0,0-2 0,-2-4 0,5-1 0,2-3 0,3-3-96,3 0 64,0-4 32,6 0 0,-1 1 128,9-2 160,-4-1-160,3 0-64,3 6 32,0-4 0,1 1-32,-1-2 32,-1-1-64,-1 2 64,-1-4-128,-2 0 0,-3 0 32,-1 0 0,0-4-864,-6-3-351,-1 2-257,-1 0-1248,-2 0-480,3 1 32</inkml:trace>
          <inkml:trace contextRef="#ctx0" brushRef="#br0" timeOffset="1302">14733 786 6784,'-5'-1'2624,"2"1"-1408,-5 0-992,3 0 640,-4 0-384,-1 0-96,0 1-32,-2 2 96,1 1-256,0 6 256,4 0 160,-2 6-256,5-1-32,1-1-128,3 1-32,3-2-96,1 2-64,2-3-64,3 0 32,0 0-32,5-3 0,-1-1 128,4-1 96,-1-5 224,0 1 63,3-2-223,-1-2-64,-1-2-96,-1-2-64,-3-2 160,-2 0 32,0-5 128,0 2 128,-3-6-128,-3-4 0,-3 1-128,-2 1-32,0-4 32,-2 1 32,-1 0-96,-2-2-32,-6 7 32,0 2 0,0 2-64,-2 2 32,-1 3-64,-1 2 64,-4 3-64,-2 2-32,-1 2-64,0 1 32,3 1-32,6 1 0,3 0-96,-1 0 32,2 2-704,7 0-352,0 0-863,2-2-385,4 0-1856</inkml:trace>
          <inkml:trace contextRef="#ctx0" brushRef="#br0" timeOffset="1819">14993 950 7808,'10'0'2976,"-20"0"-1600,4 7-896,6-7 832,0 0-288,0 0-32,0 0-129,0 3 1,0 0-480,0 0-64,0-3-96,-1 1-192,-2-1 0,-5 0-3423,0-1-1601</inkml:trace>
          <inkml:trace contextRef="#ctx0" brushRef="#br0" timeOffset="8953">15208 705 4864,'0'-3'1824,"0"3"-960,-3-1-800,3 1 448,-2 0 32,-4 0 128,-2 0 64,0 0 32,0 1-416,-3-1 64,0 0 96,1 0 32,-1 3 32,1 0-96,-1 2-32,0 2-416,0 0-96,1 2 32,1 0 64,4 3-64,0-2 0,2 0 96,3-3 96,5 0 128,7-2 160,1-3-192,3 1 0,3-6-128,4 1-96,-1-3 64,-1 0 0,1-2-32,-7 0-64,0-1 96,-4 1 0,-4 1 160,-2-4 159,1-3-31,-4 2 32,-2-1-96,0 0-32,-2 3 32,-1 1 32,-2 1 32,-4 5 0,4 2-64,1 2-32,-2 1-256,0 1 0,3 4-96,3-1 0,3 0 0,3 3-64,0 2 96,-2 0 64,1 1 0,4 6-32,-1-2 32,0 5-32,0-3-96,0 0 64,-1-2 96,0 0 32,-2-1-32,-3-1 32,-2-4-128,-5 4 0,-4-3 32,2 0 64,-7-1-32,-4 1 64,0 0-128,-1-5 0,-4-2 32,0 1 64,1-5-32,0 2 64,4-1-128,2-7 0,3 4-256,5-5-64,3 1-928,1-2-384,4 2-1471,4-2-641,3 1 32</inkml:trace>
          <inkml:trace contextRef="#ctx0" brushRef="#br0" timeOffset="9374">15457 701 8320,'0'-3'3168,"0"6"-1728,0 4-1120,0-2 736,0 2-384,0 1 32,2 5-416,1-2-96,0 1-128,0 5-64,-1 7 96,0-3-64,-2 2-32,0-3 32,0 2 31,0-3-31,0 4 64,0-3-64,0 1-223,0-4-129,0-5-512,0-7-1408,-2-4 128</inkml:trace>
          <inkml:trace contextRef="#ctx0" brushRef="#br0" timeOffset="10008">15430 900 9472,'9'-5'3584,"-2"5"-1920,6 3-1504,-4-3 704,1 0-416,1 0-33,2 0-159,3 0 0,0-3-160,3-1-64,6-6 0,-1-4 32,-6 4 32,-2 3-32,0 0-64,3 0-64,-4-1-32,-3 4-1151,-2-1-513</inkml:trace>
          <inkml:trace contextRef="#ctx0" brushRef="#br0" timeOffset="9707">15422 719 7296,'0'-9'2816,"2"7"-1536,1-5-736,0 4 864,-1 1-256,5-1 64,-3 1-353,2 0-63,2-1-448,1 1 0,1 0 0,3-1-192,1 1-32,-1 0-64,0-1-64,1 3 96,-1 0 0,-1 0-32,0-3-64,4 2-64,-2-2 32,0 1-256,-1 0-128,-2-1-832,-3 3-319,-4 0-545,-4 0-128,0 5-1408</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4:46.392"/>
    </inkml:context>
    <inkml:brush xml:id="br0">
      <inkml:brushProperty name="width" value="0.02857" units="cm"/>
      <inkml:brushProperty name="height" value="0.02857" units="cm"/>
    </inkml:brush>
  </inkml:definitions>
  <inkml:traceGroup>
    <inkml:annotationXML>
      <emma:emma xmlns:emma="http://www.w3.org/2003/04/emma" version="1.0">
        <emma:interpretation id="{BC1EDBD9-EABE-4B1C-AA21-DE68442B928E}" emma:medium="tactile" emma:mode="ink">
          <msink:context xmlns:msink="http://schemas.microsoft.com/ink/2010/main" type="writingRegion" rotatedBoundingBox="10518,10580 11573,10493 11605,10875 10550,10963"/>
        </emma:interpretation>
      </emma:emma>
    </inkml:annotationXML>
    <inkml:traceGroup>
      <inkml:annotationXML>
        <emma:emma xmlns:emma="http://www.w3.org/2003/04/emma" version="1.0">
          <emma:interpretation id="{BD6E65E8-5232-4E56-AD52-650426338BE3}" emma:medium="tactile" emma:mode="ink">
            <msink:context xmlns:msink="http://schemas.microsoft.com/ink/2010/main" type="paragraph" rotatedBoundingBox="10518,10580 11573,10493 11605,10875 10550,10963" alignmentLevel="1"/>
          </emma:interpretation>
        </emma:emma>
      </inkml:annotationXML>
      <inkml:traceGroup>
        <inkml:annotationXML>
          <emma:emma xmlns:emma="http://www.w3.org/2003/04/emma" version="1.0">
            <emma:interpretation id="{3B39FB75-6214-430B-A236-41B8E9741161}" emma:medium="tactile" emma:mode="ink">
              <msink:context xmlns:msink="http://schemas.microsoft.com/ink/2010/main" type="line" rotatedBoundingBox="10518,10580 11573,10493 11605,10875 10550,10963"/>
            </emma:interpretation>
          </emma:emma>
        </inkml:annotationXML>
        <inkml:traceGroup>
          <inkml:annotationXML>
            <emma:emma xmlns:emma="http://www.w3.org/2003/04/emma" version="1.0">
              <emma:interpretation id="{90C8DC32-8A27-47E0-9093-3EA74A8B4EA4}" emma:medium="tactile" emma:mode="ink">
                <msink:context xmlns:msink="http://schemas.microsoft.com/ink/2010/main" type="inkWord" rotatedBoundingBox="10518,10580 11573,10493 11605,10875 10550,10963"/>
              </emma:interpretation>
              <emma:one-of disjunction-type="recognition" id="oneOf0">
                <emma:interpretation id="interp0" emma:lang="en-US" emma:confidence="0">
                  <emma:literal>111.3F</emma:literal>
                </emma:interpretation>
                <emma:interpretation id="interp1" emma:lang="en-US" emma:confidence="1">
                  <emma:literal>111.3 F</emma:literal>
                </emma:interpretation>
                <emma:interpretation id="interp2" emma:lang="en-US" emma:confidence="0">
                  <emma:literal>111,3F</emma:literal>
                </emma:interpretation>
                <emma:interpretation id="interp3" emma:lang="en-US" emma:confidence="0">
                  <emma:literal>MSI</emma:literal>
                </emma:interpretation>
                <emma:interpretation id="interp4" emma:lang="en-US" emma:confidence="0">
                  <emma:literal>11\.3F</emma:literal>
                </emma:interpretation>
              </emma:one-of>
            </emma:emma>
          </inkml:annotationXML>
          <inkml:trace contextRef="#ctx0" brushRef="#br0">5542 2483 5632,'0'-3'2112,"0"3"-1152,0 2-768,0-2 544,3 4 96,-3 1 224,0 1-224,0 3-96,0 3-416,2-1-128,0 1-64,1-2-64,-2 1-64,2-1 32,-1 4 32,2 1-32,-3 1-32,2-1 32,-1 2 32,-2 0-32,0-3-32,0 0-64,0-2 32,2-2 96,-2 3-32,0-2-32,0-3-192,0 1-32,0-3-832,2 3-1536,-2-2 256</inkml:trace>
          <inkml:trace contextRef="#ctx0" brushRef="#br0" timeOffset="-437">5423 2505 5888,'-5'-4'2272,"5"1"-1216,-3 1-672,3 2 672,0 0-320,0 0-32,0 0-64,-1 2 64,1 1-384,0-2 32,0 5 0,-3 3-64,1 2 64,2 1-192,-2 1-96,2 0-32,0-3-32,0 0 0,0 4 0,0 0 0,0 4 0,-2 0 0,2-3 64,0-2-96,0 4 0,-3 4 32,3-8 64,0 0-96,-2 0 0,0 1 96,2-5 96,0-1-64,0 1 0,0-3-96,-4-2-32,2 2 32,2-3 0,0-2-576,0-1-160,0 0-864,0-1-256,0 1-1632</inkml:trace>
          <inkml:trace contextRef="#ctx0" brushRef="#br0" timeOffset="448">5668 2501 7296,'0'0'2816,"0"0"-1536,0 0-1216,0 0 544,0 2-192,0 3 64,0 0-192,0-1-32,2 3-128,-2 1 128,3 3 64,-1 0-32,3-1 64,0 1-64,0 1 64,-3 5-128,1 0-64,0 2-64,-3 0 0,1 0-128,-1-4 0,3 2 32,0-2 0,-3 0 0,0-2 0,2-3 0,-2-1 64,5-4-32,-5 2-32,0-2-64,0-1-32,0-3-736,0-1-224,4 0-1760,1-1-928</inkml:trace>
          <inkml:trace contextRef="#ctx0" brushRef="#br0" timeOffset="664">5797 2731 5376,'2'0'2112,"1"6"-1152,0-3-576,-3-3 672,1 3-192,-1 2 128,0 2-448,0-1-288,0-2-160,0 0-64,0 0-256,0-4-96,0 0-1216,0-1-2432</inkml:trace>
          <inkml:trace contextRef="#ctx0" brushRef="#br0" timeOffset="1318">5876 2577 6656,'10'-8'2464,"-10"4"-1344,1-5-896,2 7 640,0-2-96,-1-1 32,0 3-320,3 0-64,0 2-224,-1 2-64,1 3 64,-3 1-32,1 0 0,0 3-96,-3-1 32,0 1-64,0 8-32,0-1 96,0-1-128,0-5 0,0 0 96,0-4 32,0-3 32,0-3 64,2-5 32,3 1 32,-1-3-224,3 0 0,5 6-32,1 1 64,1 4 32,3 0 32,-1 5-160,3-1 32,-3 3 0,-2 1 64,-2 1 32,-2-1 95,-2 4-95,-4-4-64,-2-1 0,-2 0-32,-6-1 0,-5 2 64,0-1-32,-3-1 64,-5 1 0,-1-4 32,1-3-160,1-2 32,1-2 0,3-2 0,2 0 0,2 0 64,3-4-96,2-6-639,3 0-257,-1-1-928,3 1-352,5-1-1536</inkml:trace>
          <inkml:trace contextRef="#ctx0" brushRef="#br0" timeOffset="2028">6180 2513 6144,'-2'-1'2368,"2"1"-1280,2-3-512,1-1 736,-1 2-32,4-3 96,0 1-352,1 1-64,3-2-545,0 2-95,-1 1 0,0 0-192,4 0 0,1 0 0,2 2 0,1-3-64,0 2 32,0-1-64,-4 0-32,0 2 32,1-2-32,-4-1-448,0 3-96,-4 0-831,-8 3-2657,-1 1-1216,-1 2 1536</inkml:trace>
          <inkml:trace contextRef="#ctx0" brushRef="#br0" timeOffset="1703">6188 2496 7808,'-3'-2'2976,"6"4"-1600,-3 3-1184,0-1 704,0 4-352,3 1-64,0 1-128,-2 2-64,2 2-160,3-2-96,0 5 64,-2 2-64,0 1 64,0-2-128,-1 2 0,-2 1 32,2-2 64,-1 3-32,-2-6-32,0-1 32,4 0-32,-4-4-448,0-3-96,0-2-640,0-2-288,0 0-192,0-4-32,0-4-1056</inkml:trace>
          <inkml:trace contextRef="#ctx0" brushRef="#br0" timeOffset="2295">6195 2587 7296,'2'3'2720,"1"-3"-1472,11 1-608,-7-1 768,0 0-352,3 0-64,2 0-160,0 0-33,4 0-447,1 0 0,2-1 64,-2-2-160,-2 1 0,1 2-128,-3 0-32,-1 0-32,3 0-192,-4 0-64,-1-2-1312,-3 0-607,-2-2-2593</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4:58.060"/>
    </inkml:context>
    <inkml:brush xml:id="br0">
      <inkml:brushProperty name="width" value="0.02857" units="cm"/>
      <inkml:brushProperty name="height" value="0.02857" units="cm"/>
    </inkml:brush>
  </inkml:definitions>
  <inkml:traceGroup>
    <inkml:annotationXML>
      <emma:emma xmlns:emma="http://www.w3.org/2003/04/emma" version="1.0">
        <emma:interpretation id="{8B90A413-BEA1-4C93-A259-394756ED45FC}" emma:medium="tactile" emma:mode="ink">
          <msink:context xmlns:msink="http://schemas.microsoft.com/ink/2010/main" type="writingRegion" rotatedBoundingBox="21262,10544 22484,10449 22524,10963 21302,11058"/>
        </emma:interpretation>
      </emma:emma>
    </inkml:annotationXML>
    <inkml:traceGroup>
      <inkml:annotationXML>
        <emma:emma xmlns:emma="http://www.w3.org/2003/04/emma" version="1.0">
          <emma:interpretation id="{9EFCB0F2-C11E-476C-B8E8-917ED337DFC8}" emma:medium="tactile" emma:mode="ink">
            <msink:context xmlns:msink="http://schemas.microsoft.com/ink/2010/main" type="paragraph" rotatedBoundingBox="21262,10544 22484,10449 22524,10963 21302,11058" alignmentLevel="1"/>
          </emma:interpretation>
        </emma:emma>
      </inkml:annotationXML>
      <inkml:traceGroup>
        <inkml:annotationXML>
          <emma:emma xmlns:emma="http://www.w3.org/2003/04/emma" version="1.0">
            <emma:interpretation id="{EED4ECC1-6C55-4BD4-B749-D00BB9845B61}" emma:medium="tactile" emma:mode="ink">
              <msink:context xmlns:msink="http://schemas.microsoft.com/ink/2010/main" type="line" rotatedBoundingBox="21262,10544 22484,10449 22524,10963 21302,11058"/>
            </emma:interpretation>
          </emma:emma>
        </inkml:annotationXML>
        <inkml:traceGroup>
          <inkml:annotationXML>
            <emma:emma xmlns:emma="http://www.w3.org/2003/04/emma" version="1.0">
              <emma:interpretation id="{F674E985-152E-480E-9F5D-6AF4EFA48F7A}" emma:medium="tactile" emma:mode="ink">
                <msink:context xmlns:msink="http://schemas.microsoft.com/ink/2010/main" type="inkWord" rotatedBoundingBox="21262,10544 22484,10449 22524,10963 21302,11058"/>
              </emma:interpretation>
              <emma:one-of disjunction-type="recognition" id="oneOf0">
                <emma:interpretation id="interp0" emma:lang="en-US" emma:confidence="0">
                  <emma:literal>18y.6F</emma:literal>
                </emma:interpretation>
                <emma:interpretation id="interp1" emma:lang="en-US" emma:confidence="0">
                  <emma:literal>185.6 F</emma:literal>
                </emma:interpretation>
                <emma:interpretation id="interp2" emma:lang="en-US" emma:confidence="0">
                  <emma:literal>189.6 F</emma:literal>
                </emma:interpretation>
                <emma:interpretation id="interp3" emma:lang="en-US" emma:confidence="0">
                  <emma:literal>185.6F</emma:literal>
                </emma:interpretation>
                <emma:interpretation id="interp4" emma:lang="en-US" emma:confidence="0">
                  <emma:literal>183.6 F</emma:literal>
                </emma:interpretation>
              </emma:one-of>
            </emma:emma>
          </inkml:annotationXML>
          <inkml:trace contextRef="#ctx0" brushRef="#br0">7111 2276 5632,'0'0'2112,"0"2"-1152,0 0-640,0-2 640,0 5-224,0-1-32,2 0-128,2 3-32,-4 0-288,2 4 32,0 2 128,-2 2-32,3 3 32,-3 0-96,0 1-32,2 2-160,0 0-32,-2 1-32,3-3-64,-1 2 32,-2 1 32,0-2-32,0 1-32,0 0 32,0-3-32,0-4 64,0 1 32,-2-2-128,2 0 32,0-7 0,0 1 0,0-1 0,0-2-96,0 5 0,0-1-384,0-2-160,0-2-96,0 1 64,0-2-768,0-3-288,0 0-1344</inkml:trace>
          <inkml:trace contextRef="#ctx0" brushRef="#br0" timeOffset="1457">7292 2314 5632,'-7'0'2112,"5"2"-1152,-5 7-704,4-4 512,1-2-32,-3 6 32,1-1-64,-2 0 32,2 1-416,2-1 32,0 1 64,-1 0-32,3-1 96,3-1-64,1-1 64,3-2-64,3 3 64,4-3-129,2 2-31,4 0-128,-2 3 32,2-1-128,-4 1-64,1 1 64,-5 1 0,-3 0-128,-2 1 32,-2 3-64,-5 1 0,-2 3-160,-2-2-96,-2 2 96,-3-6 128,-5 0 64,2-2 32,0 0 0,0-3 64,0-1-96,0-3 0,3-2 32,-1-1 64,3-1-96,2-3 0,3-4 32,2-1 64,2-5 32,3-4 32,2 0 64,0-2 32,3-7-32,4 4 32,-2-4 0,0 0 32,0 4-128,-2-2-32,-2 2-32,0 4 32,-4 0 0,-1 4 32,-3 1 64,-3 3 96,-4-1-192,1 2-64,-6 1-32,0 4 0,0 0 0,0 2 64,0 2-96,2 2-64,1 2-96,2 2 32,-1 0-320,1 5-192,3-1-480,1 1-159,3-2-577,0-3-160,5-1-1664</inkml:trace>
          <inkml:trace contextRef="#ctx0" brushRef="#br0" timeOffset="2055">7483 2274 6784,'-3'4'2528,"1"2"-1344,-5 3-1024,4-5 544,1 4-32,-3 3 128,2 2 64,1 1 32,0-1-480,2 0 160,2 0 96,3-3-1,2-1-31,5-2-192,0-4-32,0 0-192,-2-2 32,-1-1-160,-2-1-64,0-5 0,1-1 32,-4-4 32,1-1 96,-3 1-32,-2 0 0,-2 1-96,-3 2-64,1-1 32,-2 2 32,-1 2-96,0 4 0,3 1 32,-1 1 64,5 4-96,2 4-64,1 0 128,1 5 96,1 4 32,2 0 0,1 7-96,-1-1-64,-1 2 32,4 2-32,0 0 0,-1 0 0,0-2 0,-1-1 64,-1-4-32,-3 3-32,-4-3 32,-2-1 32,-5 1-32,-1-4-32,-1-5-64,-2-2 32,-6-3-32,1 0 0,-1-6-96,3-1 32,1-6-352,2-1-96,4-3-992,2-4-319,5-2-2369,2 4-1536,10-3 2528</inkml:trace>
          <inkml:trace contextRef="#ctx0" brushRef="#br0" timeOffset="2214">7709 2609 8576,'14'6'3232,"-11"-2"-1728,8 3-480,-8-3 1056,-3 2-961,-3 0-287,3 1-576,-2-2-288,2-2 32,-2 2-1376,-1-3-511,0 0-5953,2 8 3616</inkml:trace>
          <inkml:trace contextRef="#ctx0" brushRef="#br0" timeOffset="5547">7873 2304 4352,'12'-7'1664,"-12"3"-896,0-2-416,3 4 576,-2 0-64,-1-2 128,0 0 96,0 2 32,0-1 352,-4 3-768,-1 0-96,1 3-128,-1 0-256,-1 4-128,2-1-64,-1 2 32,1 6-96,-1 3 0,0 2 32,1 2 0,-2 2 0,4-4 0,0-2 0,-1 4 64,3 8-32,3-1 64,-1-3-64,3-8 64,-2-2-128,4 4 0,2 0 32,2-5 64,2 0-32,-3-6-32,-2-2 224,3-2 159,-2-4-63,0-1 0,-2-8-128,1-1 32,-2-3-192,0-2-32,-2 0 128,-2 0 64,-2 3 64,-2-2 0,-2 4-64,-3-1-32,-1 5 32,-1 2 32,1 2-32,-3 2-32,-2 2-192,2 2 32,-1 5 0,2 2 0,1-1 0,0 2 0,2 2-800,-1-2-256,3-3-735,3-3-321,0-2-2240</inkml:trace>
          <inkml:trace contextRef="#ctx0" brushRef="#br0" timeOffset="5948">8116 2292 9216,'0'5'3424,"-9"1"-1856,1 2-1344,8-2 832,-2 8-320,2 0 31,0 6-223,0 0-64,5 4-288,0-1-192,-1 2-96,1 5 128,-3-1 96,1 1-32,-1-4-64,0-1-96,1-7 32,-1-2 96,0-4 32,1-1-480,0-8-1375,-3-3-353,2-6-1344,0-2-1568,-2-4 1696</inkml:trace>
          <inkml:trace contextRef="#ctx0" brushRef="#br0" timeOffset="6395">8068 2429 9600,'19'-7'3584,"3"4"-1920,1-6-1024,-10 7 959,1 0-799,3-2-256,2 4-288,-1 0-96,-2 0-96,2 0-64,-2-2 32,1-1-128,-1-1 0,-1 0-2208,-1 0-927,-5 2-1249</inkml:trace>
          <inkml:trace contextRef="#ctx0" brushRef="#br0" timeOffset="6195">8074 2285 7040,'-13'-6'2720,"15"2"-1472,10-1-544,-7 4 832,5-2-320,-1 0 0,3-2-193,2 0-63,3 3-544,0 0-96,0 2 0,-1 2-128,1 0 64,-3 0-160,1 1-64,-3-2-160,-1 3 0,2-2-992,-4-1-447,-2 2-897,0 1-384,-3 2-928</inkml:trace>
        </inkml:traceGroup>
      </inkml:traceGroup>
    </inkml:traceGroup>
  </inkml:traceGroup>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5T03:55:14.313"/>
    </inkml:context>
    <inkml:brush xml:id="br0">
      <inkml:brushProperty name="width" value="0.02857" units="cm"/>
      <inkml:brushProperty name="height" value="0.02857" units="cm"/>
    </inkml:brush>
  </inkml:definitions>
  <inkml:traceGroup>
    <inkml:annotationXML>
      <emma:emma xmlns:emma="http://www.w3.org/2003/04/emma" version="1.0">
        <emma:interpretation id="{64A611D8-B616-46BA-8D93-2FD1554C9A83}" emma:medium="tactile" emma:mode="ink">
          <msink:context xmlns:msink="http://schemas.microsoft.com/ink/2010/main" type="writingRegion" rotatedBoundingBox="31721,10630 32904,10622 32907,11058 31724,11066"/>
        </emma:interpretation>
      </emma:emma>
    </inkml:annotationXML>
    <inkml:traceGroup>
      <inkml:annotationXML>
        <emma:emma xmlns:emma="http://www.w3.org/2003/04/emma" version="1.0">
          <emma:interpretation id="{DA6C1A44-B100-4C8B-806E-E1DE984DCFAD}" emma:medium="tactile" emma:mode="ink">
            <msink:context xmlns:msink="http://schemas.microsoft.com/ink/2010/main" type="paragraph" rotatedBoundingBox="31721,10630 32904,10622 32907,11058 31724,11066" alignmentLevel="1"/>
          </emma:interpretation>
        </emma:emma>
      </inkml:annotationXML>
      <inkml:traceGroup>
        <inkml:annotationXML>
          <emma:emma xmlns:emma="http://www.w3.org/2003/04/emma" version="1.0">
            <emma:interpretation id="{DF9B65C3-A69A-450B-A2E0-DB7921BB68D3}" emma:medium="tactile" emma:mode="ink">
              <msink:context xmlns:msink="http://schemas.microsoft.com/ink/2010/main" type="line" rotatedBoundingBox="31721,10630 32904,10622 32907,11058 31724,11066"/>
            </emma:interpretation>
          </emma:emma>
        </inkml:annotationXML>
        <inkml:traceGroup>
          <inkml:annotationXML>
            <emma:emma xmlns:emma="http://www.w3.org/2003/04/emma" version="1.0">
              <emma:interpretation id="{82BDC8DB-708F-4675-ABF3-7EFC8EF8E582}" emma:medium="tactile" emma:mode="ink">
                <msink:context xmlns:msink="http://schemas.microsoft.com/ink/2010/main" type="inkWord" rotatedBoundingBox="31721,10630 32904,10622 32907,11058 31724,11066"/>
              </emma:interpretation>
              <emma:one-of disjunction-type="recognition" id="oneOf0">
                <emma:interpretation id="interp0" emma:lang="en-US" emma:confidence="1">
                  <emma:literal>214.34</emma:literal>
                </emma:interpretation>
                <emma:interpretation id="interp1" emma:lang="en-US" emma:confidence="1">
                  <emma:literal>21 4.34</emma:literal>
                </emma:interpretation>
                <emma:interpretation id="interp2" emma:lang="en-US" emma:confidence="1">
                  <emma:literal>214 .34</emma:literal>
                </emma:interpretation>
                <emma:interpretation id="interp3" emma:lang="en-US" emma:confidence="0">
                  <emma:literal>"1 4.34</emma:literal>
                </emma:interpretation>
                <emma:interpretation id="interp4" emma:lang="en-US" emma:confidence="0">
                  <emma:literal>11 4.34</emma:literal>
                </emma:interpretation>
              </emma:one-of>
            </emma:emma>
          </inkml:annotationXML>
          <inkml:trace contextRef="#ctx0" brushRef="#br0">12508 2359 8192,'3'-19'3072,"-3"15"-1664,4-9-928,0 9 832,3-5-576,3-1-128,0 2-192,-1-1-33,3 2-191,0 0-128,2 3-32,0 1-32,-1 3 64,-4 5-32,-2 1 64,-4 2-128,-6 9-64,-1 2-160,-4 0 0,-1 2 129,-3 2 63,-2-1 64,0-2 0,-1 0 64,1-4 32,2-3 31,3-3 1,9-1-64,1-3 32,4-1 0,2-1 32,4-3 0,0-1-160,2 0 32,3 0 128,1-1 64,-3-2 64,0 2 64,0-1-96,-2-3-64,0 1-64,-3 4 0,1 0-288,-1 2-96,-1 0-480,-1 0-223,0 1-481,-2-3-128,-1 2-5760,1-1 4000</inkml:trace>
          <inkml:trace contextRef="#ctx0" brushRef="#br0" timeOffset="316">12796 2251 7296,'3'-12'2720,"-3"7"-1472,0 3-480,0 2 928,0 0-640,2 4-224,-2 2-288,0 3-33,2 5-287,1 2 0,0 5 96,-3 0-256,2 0-32,-2 1-96,2-1 0,-2 3 128,0-3 32,2-3-192,-2-1 0,0-2-384,0-2-95,0-2-577,0-3-128,0-2-1088</inkml:trace>
          <inkml:trace contextRef="#ctx0" brushRef="#br0" timeOffset="695">13017 2241 6400,'10'-5'2464,"-8"5"-1344,-2 0-736,0 0 672,0 0-320,0 3-32,0 0-288,-4 1-96,-1 3-160,-2 1 32,-1 3 0,-1 2 128,2 4 32,-1 1-32,1 2-32,0-1-160,0-2-32,3 0-96,-2-2-32,4-2 96,2-1 32,2-1 96,4-1 96,3 0 63,3-7 97,2-1-224,3-2-64,0 0-96,2 0-64,-1 0 32,-1-2 32,-2 0-608,-3 1-191,-3-3-897,1 3-320,-6-2-2080</inkml:trace>
          <inkml:trace contextRef="#ctx0" brushRef="#br0" timeOffset="912">13051 2403 7552,'-5'0'2880,"5"2"-1536,-2 3-928,2-2 768,0 1-384,0 3-160,0 2 0,0 3-32,0-2-320,2 4-97,0-2 1,1-1-96,0-1-64,-2-1 0,2-3-32,-1 0-991,0 1-449,0-3-960,2 0-352,-3 0-512</inkml:trace>
          <inkml:trace contextRef="#ctx0" brushRef="#br0" timeOffset="1124">13260 2431 8064,'3'0'2976,"-3"3"-1600,-3 2-768,3-5 928,0 4-832,0 1-288,0-1-352,0-1-64,-2 2 0,2 0-992,0-1-448,0 1-1248,0-2-1888,0-3 1120</inkml:trace>
          <inkml:trace contextRef="#ctx0" brushRef="#br0" timeOffset="1644">13294 2269 7808,'2'-15'2880,"1"6"-1536,6-1-736,-5 5 928,4-1-768,4-2-160,0 0-448,0 1-128,0 3-32,-3 0 0,0 1 0,0 6 256,-1 1 160,-3 3-129,-3 0-31,-2 8-64,0 0-32,-2 0-192,0 10-32,-5-6 96,-1 0 32,3-2 0,1-4-64,1-3 32,6-1-32,1-5 64,1 0 32,3-2-32,-1 0 32,2 0 0,1 1 32,-3-1-64,0 2-64,0 2 32,-3 1 32,-2 0-32,-2 0 64,-2 4-64,-2-2-32,0 3 32,-4 3-32,-4-4 0,-4-1 0,-1-1 64,0-1 96,1-1-128,1-4-96,3-1-320,0-2-160,3-2-703,5-4-321,1-2-1024,3-3-352,0 0-352</inkml:trace>
          <inkml:trace contextRef="#ctx0" brushRef="#br0" timeOffset="2038">13550 2186 8064,'0'-3'2976,"0"6"-1600,-2-1-1056,2-1 800,-2 4-256,-1 1-32,-1 3-256,-1 6-97,0 0-287,0-1-64,0 5 64,0 5-160,3-3-96,0 1 96,-1-2 32,3-1 64,0-2 64,3-1-32,1-4 0,1-2 32,2-1 32,3-3-32,4-2-32,3 0-32,0-1 0,2-2-160,-5-1 32,-2 0-160,0 4 32,-2-3-576,0-1-192,-3 0-575,0 0-225,0 0-768,-3 0-352,1 0-256</inkml:trace>
          <inkml:trace contextRef="#ctx0" brushRef="#br0" timeOffset="2234">13639 2376 10368,'0'2'3936,"3"0"-2112,-3 6-1760,0-1 799,2 4-511,-2 4-32,0-1 0,-2 3 128,-1 0-256,0 2-160,2 0-128,-2 3 64,1-2 0,-1 1 32,3 0 64,-2-6-1504,2-2-639</inkml:trace>
        </inkml:traceGroup>
      </inkml:traceGroup>
    </inkml:traceGroup>
  </inkml:traceGroup>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3T07:22:20.446"/>
    </inkml:context>
    <inkml:brush xml:id="br0">
      <inkml:brushProperty name="width" value="0.12095" units="cm"/>
      <inkml:brushProperty name="height" value="0.12095" units="cm"/>
      <inkml:brushProperty name="color" value="#3165BB"/>
    </inkml:brush>
  </inkml:definitions>
  <inkml:traceGroup>
    <inkml:annotationXML>
      <emma:emma xmlns:emma="http://www.w3.org/2003/04/emma" version="1.0">
        <emma:interpretation id="{0CAD1C09-24F2-4770-A480-25CC1B7265DD}" emma:medium="tactile" emma:mode="ink">
          <msink:context xmlns:msink="http://schemas.microsoft.com/ink/2010/main" type="inkDrawing" rotatedBoundingBox="22126,11591 23711,10790 24366,12088 22782,12889" semanticType="enclosure" shapeName="Other">
            <msink:destinationLink direction="with" ref="{260FC7AD-B526-430C-A84F-C4851EC07790}"/>
          </msink:context>
        </emma:interpretation>
      </emma:emma>
    </inkml:annotationXML>
    <inkml:trace contextRef="#ctx0" brushRef="#br0">18108 8779 3712,'3'-19'1472,"-6"19"-768,6-8-608,-3 8 320,0 0-128,0 0 64,0 0 352,0 0 192,0 0-448,0 5 96,-3-5 32,-2 3-192,-3-3 32,-1 0-256,1 0-32,-2 0-64,-3 0-64,0 0 224,1-3 160,-6 3-64,6 0 64,-11-5-96,-5 2 0,-2-2-160,-1 5-96,-4 0 0,0 0 32,5 5 96,-1-5 64,3 11 32,0-11 0,3 0-224,-5 0 0,-5 3-32,6 5 64,3 0-32,-5 0-32,1 3 32,0 0-32,4 1 0,0 0 0,1 0 0,-5 3 0,0 0 0,-5 0 0,5 5 64,4-1 32,0 0-128,0 3-32,5 2 32,0-2 64,-2 8 0,6 6 64,-1-6 0,6 1 32,-1-6-64,0 3-64,1-1 96,-2-4 64,5 3-128,1-2-32,1 6 0,-3 6 0,2-3-96,3-3 64,0 2 96,2-2 96,3-3-64,0 1-64,3-3 0,7 7-32,-2-5-96,2 6 64,-3 6 32,6-4 64,0-5-96,4 5 0,1-9 32,-1 0 0,13-2-96,4-1 64,1 3 32,0-2 0,-2-1 0,2-5 64,-1 10-96,6-9 0,-2 3 32,2 2 0,-2-5 0,0 0 64,2-4-96,3-3 0,0-1 32,3-3 64,7-8-96,-2 0 0,1 0 32,-4-4 0,-5 0 0,8-7 0,-8-1 0,4-7 0,2 0 0,-6-1 0,-1 1 64,2-3 96,-2-2-64,6 1 0,3-3-96,2-8-32,-2-4 32,-11-2 0,-7 7 64,2-5 32,-10 3 32,1-1 64,-4 3-32,-4-2 63,-2-11 1,-2-4 32,-6 4-64,-4 0 32,-4 0-128,-4-4 0,-4-15-32,-6 5 32,1-3-128,-3 3 0,-6 3 32,-13 3 64,-3 5 96,-5-5 128,-1 7-64,-8 6-64,6 2-64,3 5-96,-17 6 32,4 10-32,-4 3 64,-1 7 32,-18 8 32,6 3 0,0 5-64,8 4-64,6-1-480,-2 9-224,14 3-991,-6-1-449,7 13-2304</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3T07:22:22.190"/>
    </inkml:context>
    <inkml:brush xml:id="br0">
      <inkml:brushProperty name="width" value="0.12095" units="cm"/>
      <inkml:brushProperty name="height" value="0.12095" units="cm"/>
      <inkml:brushProperty name="color" value="#3165BB"/>
    </inkml:brush>
  </inkml:definitions>
  <inkml:traceGroup>
    <inkml:annotationXML>
      <emma:emma xmlns:emma="http://www.w3.org/2003/04/emma" version="1.0">
        <emma:interpretation id="{260FC7AD-B526-430C-A84F-C4851EC07790}" emma:medium="tactile" emma:mode="ink">
          <msink:context xmlns:msink="http://schemas.microsoft.com/ink/2010/main" type="inkDrawing" rotatedBoundingBox="16881,12889 22534,12062 22800,13881 17148,14708" semanticType="callout" shapeName="Other">
            <msink:sourceLink direction="with" ref="{0CAD1C09-24F2-4770-A480-25CC1B7265DD}"/>
          </msink:context>
        </emma:interpretation>
      </emma:emma>
    </inkml:annotationXML>
    <inkml:trace contextRef="#ctx0" brushRef="#br0">12858 10115 10592,'0'8'416,"0"-1"-256,5 5-32,0 3 64,3 5 96,1 2 64,7 0-96,2 13-96,4 3-64,-2 1 0,3-4-64,7 3-32,0 0 32,1 1 32,2-2-96,2 7 0,8-6 32,5 7 0,-5-3 0,0 0 0,-5 1 0,2-5 0,-2 0 0,5 0 64,0 9 96,-5-9 64,-3 0 32,0-3 0,3-2-64,1 3-32,1-6-96,-2 0-64,5 2 32,5-7-32,-1 7 0,-1-5 0,2-1 0,-8 1 0,6 0 0,7 0 0,-10 0 0,0 1 0,0-7 0,0 2 64,5 1-32,-1-2-32,12 5-64,1-7-32,1-5 128,-6-4 32,6 0 0,0-11-64,-1-2 32,1 2 32,-1 0-96,0-5 0,13 5 32,1-4 0,-5 1 0,4-2 0,0-2 0,-4 0 64,0-6-32,0 2-32,-5 0 32,19-1-32,-10-3 0,-5 4 0,-2 0 0,2-5 0,0 0 64,-2 5 32,-6-9-128,1-2 32,0-2 0,2 5 64,10 5-32,-8-5-32,-4 0 32,-5-1 32,-5 1-32,1-1-32,-1 0 32,-3 1-32,0 0-96,0 0 64,-2 0 32,1 0 64,6 0-32,3 0-32,-5 0 96,-3-8 64,-1 1-64,-4-1 0,0 3-32,0-3-64,5 2-64,3-7 32,-4 6 32,-3 3 0,-6-8 0,4-7 64,-2 8-32,-6-5-32,9 8 32,4-3-32,-3-1 0,-4-1 0,-2-1 0,-3 2 64,-10 7-32,5-13-32,1-5-64,2 4 32,7 3 32,-10 8 64,-5 5-32,1-3-32,-4 3 32,-1-2-32,1-3 0,-1 5 0,1-8 0,-4-9 0,-2 8 64,1-3 32,1 7-128,-1 0 32,-4 5 0,0-2 0,0 5 64,-4-1 96,-1 2 64,1 3 32,-5-1-1,0 0 1,1 5-128,-1 0-32,1 0-32,7-5-64,-3-3 32,0 3-32,-1 4 0,-4 5 0,-4 1 0,0-2 64,-8 3 32,-1 5 32,1 0-64,-1 8-64,5-8-416,0 0-192,-1-3-895,1-2-321</inkml:trace>
  </inkml:traceGroup>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10-03T07:22:23.765"/>
    </inkml:context>
    <inkml:brush xml:id="br0">
      <inkml:brushProperty name="width" value="0.12095" units="cm"/>
      <inkml:brushProperty name="height" value="0.12095" units="cm"/>
      <inkml:brushProperty name="color" value="#3165BB"/>
    </inkml:brush>
  </inkml:definitions>
  <inkml:traceGroup>
    <inkml:annotationXML>
      <emma:emma xmlns:emma="http://www.w3.org/2003/04/emma" version="1.0">
        <emma:interpretation id="{7EFF2515-0B93-4322-A764-EFDF2D213E13}" emma:medium="tactile" emma:mode="ink">
          <msink:context xmlns:msink="http://schemas.microsoft.com/ink/2010/main" type="inkDrawing" rotatedBoundingBox="16532,13107 17281,12464 17746,13005 16997,13649" semanticType="callout" shapeName="Other"/>
        </emma:interpretation>
      </emma:emma>
    </inkml:annotationXML>
    <inkml:trace contextRef="#ctx0" brushRef="#br0">12774 10045 4352,'0'0'1664,"0"8"-896,5 0-416,-5-8 480,8 0-32,0 0 0,1 0-384,4-3-160,0 3-160,-1 0-96,1 0 32,-3 3-32,-3 8 0,4 5 0,-9 3 64,4 8-96,-6 14 0,0 3 384,4-3 224,-1 0-160,2 2-64,5-4-192,-2-4-64,-4-2-32,4 5 32,-3-6-64,-2 7 192,2-6 32,-5-6-64,0-3-32,10-5-32,-10 0 64,0-8-32,0 0 64,0-3-128,0 0 0,-5-4-32,0-2-64,0-2 32,5 0-32,0 0-96,0-2 64,0-2 32,-3 0 64,3-11 32,-5-4 32,0-5 0,5 2 0,0-6 0,0-2 64,0-5-160,0 0-32,0 1 0,0 0 64,0-8-32,0 8-32,0-1 32,-3 1 32,-1-1-32,-1 5-32,2 2 224,3 1 160,-5 0-64,5 5-1,0 3-287,0 0 0,0 0 32,0 3 32,0 5-128,5 0-32,-2 3-64,2-4 96,2 7 0,6 2 32,10-7-95,-1 1 63,-2 4 32,11 2 0,-1 6 0,5 2 63,-2-1-31,7 11-32,11 0 32,-4-2 32,2 1 32,-3-1 96,2 1-32,4-3 64,-6 2-128,-3-7-64,-3 2 0,-7 0 32,-2 0-32,-5-5-32,-4 2 96,-5-2 0,-4 0-128,-9 2-32,-4 3-1663,-4-4-769</inkml:trace>
  </inkml:traceGroup>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13E0F5-0582-4A22-88B9-F695292F6652}" type="datetimeFigureOut">
              <a:rPr lang="en-US" smtClean="0"/>
              <a:t>10/5/2016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620227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3E0F5-0582-4A22-88B9-F695292F6652}" type="datetimeFigureOut">
              <a:rPr lang="en-US" smtClean="0"/>
              <a:t>10/5/2016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2419252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3E0F5-0582-4A22-88B9-F695292F6652}" type="datetimeFigureOut">
              <a:rPr lang="en-US" smtClean="0"/>
              <a:t>10/5/2016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1793926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13E0F5-0582-4A22-88B9-F695292F6652}" type="datetimeFigureOut">
              <a:rPr lang="en-US" smtClean="0"/>
              <a:t>10/5/2016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23854959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513E0F5-0582-4A22-88B9-F695292F6652}" type="datetimeFigureOut">
              <a:rPr lang="en-US" smtClean="0"/>
              <a:t>10/5/2016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4265847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13E0F5-0582-4A22-88B9-F695292F6652}" type="datetimeFigureOut">
              <a:rPr lang="en-US" smtClean="0"/>
              <a:t>10/5/2016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834531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13E0F5-0582-4A22-88B9-F695292F6652}" type="datetimeFigureOut">
              <a:rPr lang="en-US" smtClean="0"/>
              <a:t>10/5/2016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212219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13E0F5-0582-4A22-88B9-F695292F6652}" type="datetimeFigureOut">
              <a:rPr lang="en-US" smtClean="0"/>
              <a:t>10/5/2016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89805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13E0F5-0582-4A22-88B9-F695292F6652}" type="datetimeFigureOut">
              <a:rPr lang="en-US" smtClean="0"/>
              <a:t>10/5/2016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4002307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13E0F5-0582-4A22-88B9-F695292F6652}" type="datetimeFigureOut">
              <a:rPr lang="en-US" smtClean="0"/>
              <a:t>10/5/2016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880877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13E0F5-0582-4A22-88B9-F695292F6652}" type="datetimeFigureOut">
              <a:rPr lang="en-US" smtClean="0"/>
              <a:t>10/5/2016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941506-D035-4C7E-9865-83AFDE0AB112}" type="slidenum">
              <a:rPr lang="en-US" smtClean="0"/>
              <a:t>‹#›</a:t>
            </a:fld>
            <a:endParaRPr lang="en-US"/>
          </a:p>
        </p:txBody>
      </p:sp>
    </p:spTree>
    <p:extLst>
      <p:ext uri="{BB962C8B-B14F-4D97-AF65-F5344CB8AC3E}">
        <p14:creationId xmlns:p14="http://schemas.microsoft.com/office/powerpoint/2010/main" val="4133694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13E0F5-0582-4A22-88B9-F695292F6652}" type="datetimeFigureOut">
              <a:rPr lang="en-US" smtClean="0"/>
              <a:t>10/5/2016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941506-D035-4C7E-9865-83AFDE0AB112}" type="slidenum">
              <a:rPr lang="en-US" smtClean="0"/>
              <a:t>‹#›</a:t>
            </a:fld>
            <a:endParaRPr lang="en-US"/>
          </a:p>
        </p:txBody>
      </p:sp>
    </p:spTree>
    <p:extLst>
      <p:ext uri="{BB962C8B-B14F-4D97-AF65-F5344CB8AC3E}">
        <p14:creationId xmlns:p14="http://schemas.microsoft.com/office/powerpoint/2010/main" val="29181429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customXml" Target="../ink/ink3.xml"/><Relationship Id="rId1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jpeg"/><Relationship Id="rId12" Type="http://schemas.openxmlformats.org/officeDocument/2006/relationships/image" Target="../media/image21.png"/><Relationship Id="rId17" Type="http://schemas.openxmlformats.org/officeDocument/2006/relationships/customXml" Target="../ink/ink5.xml"/><Relationship Id="rId2" Type="http://schemas.openxmlformats.org/officeDocument/2006/relationships/image" Target="../media/image14.png"/><Relationship Id="rId16" Type="http://schemas.openxmlformats.org/officeDocument/2006/relationships/image" Target="../media/image23.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customXml" Target="../ink/ink2.xml"/><Relationship Id="rId5" Type="http://schemas.openxmlformats.org/officeDocument/2006/relationships/image" Target="../media/image17.png"/><Relationship Id="rId15" Type="http://schemas.openxmlformats.org/officeDocument/2006/relationships/customXml" Target="../ink/ink4.xml"/><Relationship Id="rId10" Type="http://schemas.openxmlformats.org/officeDocument/2006/relationships/image" Target="../media/image20.png"/><Relationship Id="rId19" Type="http://schemas.openxmlformats.org/officeDocument/2006/relationships/customXml" Target="../ink/ink6.xml"/><Relationship Id="rId4" Type="http://schemas.openxmlformats.org/officeDocument/2006/relationships/image" Target="../media/image16.png"/><Relationship Id="rId9" Type="http://schemas.openxmlformats.org/officeDocument/2006/relationships/customXml" Target="../ink/ink1.xml"/><Relationship Id="rId1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hyperlink" Target="https://www.adafruit.com/product/2097" TargetMode="Externa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5.jpe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0.png"/><Relationship Id="rId7" Type="http://schemas.openxmlformats.org/officeDocument/2006/relationships/customXml" Target="../ink/ink8.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customXml" Target="../ink/ink7.xml"/><Relationship Id="rId10" Type="http://schemas.openxmlformats.org/officeDocument/2006/relationships/image" Target="../media/image43.png"/><Relationship Id="rId4" Type="http://schemas.openxmlformats.org/officeDocument/2006/relationships/image" Target="../media/image41.jpeg"/><Relationship Id="rId9" Type="http://schemas.openxmlformats.org/officeDocument/2006/relationships/customXml" Target="../ink/ink9.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raspberrypi.org/magpi-issues/MagPi50.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www.sdcard.org/downloads/formatter_4/" TargetMode="External"/><Relationship Id="rId7" Type="http://schemas.openxmlformats.org/officeDocument/2006/relationships/image" Target="../media/image1.png"/><Relationship Id="rId2" Type="http://schemas.openxmlformats.org/officeDocument/2006/relationships/hyperlink" Target="https://www.raspberrypi.org/downloads/raspbian/" TargetMode="External"/><Relationship Id="rId1" Type="http://schemas.openxmlformats.org/officeDocument/2006/relationships/slideLayout" Target="../slideLayouts/slideLayout2.xml"/><Relationship Id="rId6" Type="http://schemas.openxmlformats.org/officeDocument/2006/relationships/hyperlink" Target="http://www.chiark.greenend.org.uk/~sgtatham/putty/download.html" TargetMode="External"/><Relationship Id="rId5" Type="http://schemas.openxmlformats.org/officeDocument/2006/relationships/hyperlink" Target="https://unetbootin.github.io/" TargetMode="External"/><Relationship Id="rId4" Type="http://schemas.openxmlformats.org/officeDocument/2006/relationships/hyperlink" Target="https://rufus.akeo.ie/"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RaspberryPiTimeline.jpg" TargetMode="External"/><Relationship Id="rId7"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18955"/>
            <a:ext cx="9144000" cy="2387600"/>
          </a:xfrm>
        </p:spPr>
        <p:txBody>
          <a:bodyPr>
            <a:normAutofit/>
          </a:bodyPr>
          <a:lstStyle/>
          <a:p>
            <a:r>
              <a:rPr lang="en-US" dirty="0"/>
              <a:t>Raspberry Pi 3 </a:t>
            </a:r>
            <a:br>
              <a:rPr lang="en-US" dirty="0"/>
            </a:br>
            <a:r>
              <a:rPr lang="en-US" dirty="0"/>
              <a:t>- Lecture 1-</a:t>
            </a:r>
          </a:p>
        </p:txBody>
      </p:sp>
      <p:sp>
        <p:nvSpPr>
          <p:cNvPr id="3" name="Subtitle 2"/>
          <p:cNvSpPr>
            <a:spLocks noGrp="1"/>
          </p:cNvSpPr>
          <p:nvPr>
            <p:ph type="subTitle" idx="1"/>
          </p:nvPr>
        </p:nvSpPr>
        <p:spPr>
          <a:xfrm>
            <a:off x="1533541" y="3506555"/>
            <a:ext cx="9144000" cy="1778459"/>
          </a:xfrm>
        </p:spPr>
        <p:txBody>
          <a:bodyPr>
            <a:normAutofit/>
          </a:bodyPr>
          <a:lstStyle/>
          <a:p>
            <a:r>
              <a:rPr lang="en-US" dirty="0"/>
              <a:t>H. Melih Erdogan</a:t>
            </a:r>
          </a:p>
          <a:p>
            <a:r>
              <a:rPr lang="en-US"/>
              <a:t>Lab Assistant</a:t>
            </a:r>
            <a:endParaRPr lang="en-US" dirty="0"/>
          </a:p>
          <a:p>
            <a:r>
              <a:rPr lang="en-US" dirty="0"/>
              <a:t>Intelligent Robotics I - ECE 478/578</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0454" y="5842107"/>
            <a:ext cx="3791089" cy="101589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4868" y="279175"/>
            <a:ext cx="1241345" cy="1569306"/>
          </a:xfrm>
          <a:prstGeom prst="rect">
            <a:avLst/>
          </a:prstGeom>
        </p:spPr>
      </p:pic>
      <p:sp>
        <p:nvSpPr>
          <p:cNvPr id="4" name="Rectangle 3"/>
          <p:cNvSpPr/>
          <p:nvPr/>
        </p:nvSpPr>
        <p:spPr>
          <a:xfrm>
            <a:off x="3047998" y="5085521"/>
            <a:ext cx="6096000" cy="646331"/>
          </a:xfrm>
          <a:prstGeom prst="rect">
            <a:avLst/>
          </a:prstGeom>
        </p:spPr>
        <p:txBody>
          <a:bodyPr>
            <a:spAutoFit/>
          </a:bodyPr>
          <a:lstStyle/>
          <a:p>
            <a:pPr algn="ctr"/>
            <a:r>
              <a:rPr lang="en-US" dirty="0"/>
              <a:t>Electrical and Computer Engineering Department </a:t>
            </a:r>
            <a:r>
              <a:rPr lang="en-US" dirty="0" err="1"/>
              <a:t>Maseeh</a:t>
            </a:r>
            <a:endParaRPr lang="en-US" dirty="0"/>
          </a:p>
          <a:p>
            <a:pPr algn="ctr"/>
            <a:r>
              <a:rPr lang="en-US" dirty="0"/>
              <a:t>College of Engineering and Computer Science</a:t>
            </a:r>
          </a:p>
        </p:txBody>
      </p:sp>
    </p:spTree>
    <p:extLst>
      <p:ext uri="{BB962C8B-B14F-4D97-AF65-F5344CB8AC3E}">
        <p14:creationId xmlns:p14="http://schemas.microsoft.com/office/powerpoint/2010/main" val="2480092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 Specs.</a:t>
            </a:r>
          </a:p>
        </p:txBody>
      </p:sp>
      <p:sp>
        <p:nvSpPr>
          <p:cNvPr id="3" name="Content Placeholder 2"/>
          <p:cNvSpPr>
            <a:spLocks noGrp="1"/>
          </p:cNvSpPr>
          <p:nvPr>
            <p:ph idx="1"/>
          </p:nvPr>
        </p:nvSpPr>
        <p:spPr/>
        <p:txBody>
          <a:bodyPr>
            <a:normAutofit lnSpcReduction="10000"/>
          </a:bodyPr>
          <a:lstStyle/>
          <a:p>
            <a:r>
              <a:rPr lang="en-US" dirty="0"/>
              <a:t>Specifications</a:t>
            </a:r>
          </a:p>
          <a:p>
            <a:r>
              <a:rPr lang="en-US" b="1" dirty="0" err="1"/>
              <a:t>SoC</a:t>
            </a:r>
            <a:r>
              <a:rPr lang="en-US" b="1" dirty="0"/>
              <a:t>:</a:t>
            </a:r>
            <a:r>
              <a:rPr lang="en-US" dirty="0"/>
              <a:t> Broadcom BCM2837 Chipset</a:t>
            </a:r>
            <a:br>
              <a:rPr lang="en-US" dirty="0"/>
            </a:br>
            <a:r>
              <a:rPr lang="en-US" b="1" dirty="0"/>
              <a:t>CPU:</a:t>
            </a:r>
            <a:r>
              <a:rPr lang="en-US" dirty="0"/>
              <a:t> 4× ARM Cortex-A53, 1.2GHz</a:t>
            </a:r>
            <a:br>
              <a:rPr lang="en-US" dirty="0"/>
            </a:br>
            <a:r>
              <a:rPr lang="en-US" b="1" dirty="0"/>
              <a:t>GPU:</a:t>
            </a:r>
            <a:r>
              <a:rPr lang="en-US" dirty="0"/>
              <a:t> Broadcom </a:t>
            </a:r>
            <a:r>
              <a:rPr lang="en-US" dirty="0" err="1"/>
              <a:t>VideoCore</a:t>
            </a:r>
            <a:r>
              <a:rPr lang="en-US" dirty="0"/>
              <a:t> IV</a:t>
            </a:r>
            <a:br>
              <a:rPr lang="en-US" dirty="0"/>
            </a:br>
            <a:r>
              <a:rPr lang="en-US" b="1" dirty="0"/>
              <a:t>RAM:</a:t>
            </a:r>
            <a:r>
              <a:rPr lang="en-US" dirty="0"/>
              <a:t> 1GB LPDDR2 (900 MHz)</a:t>
            </a:r>
            <a:br>
              <a:rPr lang="en-US" dirty="0"/>
            </a:br>
            <a:r>
              <a:rPr lang="en-US" b="1" dirty="0"/>
              <a:t>Networking:</a:t>
            </a:r>
            <a:r>
              <a:rPr lang="en-US" dirty="0"/>
              <a:t> 10/100 Ethernet, 2.4GHz 802.11n wireless</a:t>
            </a:r>
            <a:br>
              <a:rPr lang="en-US" dirty="0"/>
            </a:br>
            <a:r>
              <a:rPr lang="en-US" b="1" dirty="0"/>
              <a:t>Bluetooth:</a:t>
            </a:r>
            <a:r>
              <a:rPr lang="en-US" dirty="0"/>
              <a:t> Bluetooth 4.1 Classic, Bluetooth Low Energy</a:t>
            </a:r>
            <a:br>
              <a:rPr lang="en-US" dirty="0"/>
            </a:br>
            <a:r>
              <a:rPr lang="en-US" b="1" dirty="0"/>
              <a:t>Storage:</a:t>
            </a:r>
            <a:r>
              <a:rPr lang="en-US" dirty="0"/>
              <a:t> microSD</a:t>
            </a:r>
            <a:br>
              <a:rPr lang="en-US" dirty="0"/>
            </a:br>
            <a:r>
              <a:rPr lang="en-US" b="1" dirty="0"/>
              <a:t>GPIO:</a:t>
            </a:r>
            <a:r>
              <a:rPr lang="en-US" dirty="0"/>
              <a:t> 40-pin header, populated</a:t>
            </a:r>
            <a:br>
              <a:rPr lang="en-US" dirty="0"/>
            </a:br>
            <a:r>
              <a:rPr lang="en-US" b="1" dirty="0"/>
              <a:t>Ports:</a:t>
            </a:r>
            <a:r>
              <a:rPr lang="en-US" dirty="0"/>
              <a:t> HDMI, 3.5mm analogue audio-video jack, 4× USB 2.0, Ethernet, Camera Serial Interface (CSI), Display Serial Interface (DSI)</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876701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Models Comparison</a:t>
            </a:r>
          </a:p>
        </p:txBody>
      </p:sp>
      <p:pic>
        <p:nvPicPr>
          <p:cNvPr id="4" name="Picture 2" descr="PiSpe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67" y="1690688"/>
            <a:ext cx="8594235" cy="4469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3692" y="6159690"/>
            <a:ext cx="2121754" cy="568564"/>
          </a:xfrm>
          <a:prstGeom prst="rect">
            <a:avLst/>
          </a:prstGeom>
        </p:spPr>
      </p:pic>
    </p:spTree>
    <p:extLst>
      <p:ext uri="{BB962C8B-B14F-4D97-AF65-F5344CB8AC3E}">
        <p14:creationId xmlns:p14="http://schemas.microsoft.com/office/powerpoint/2010/main" val="179927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Newer model = Better performance</a:t>
            </a:r>
          </a:p>
        </p:txBody>
      </p:sp>
      <p:pic>
        <p:nvPicPr>
          <p:cNvPr id="4" name="Picture 4" descr="Sysbe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00" y="1795832"/>
            <a:ext cx="2911929" cy="319372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2" descr="PythonGPIO"/>
          <p:cNvSpPr>
            <a:spLocks noChangeAspect="1" noChangeArrowheads="1"/>
          </p:cNvSpPr>
          <p:nvPr/>
        </p:nvSpPr>
        <p:spPr bwMode="auto">
          <a:xfrm>
            <a:off x="2371725" y="2440326"/>
            <a:ext cx="5054987" cy="375568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PythonGP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6149" y="1789074"/>
            <a:ext cx="4307712" cy="3200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936513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power consumption</a:t>
            </a:r>
          </a:p>
        </p:txBody>
      </p:sp>
      <p:pic>
        <p:nvPicPr>
          <p:cNvPr id="4" name="Picture 6" descr="https://www.raspberrypi.org/magpi/wp-content/uploads/2016/02/Powerdra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8680" y="1558915"/>
            <a:ext cx="4156750" cy="4023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209818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897" y="45582"/>
            <a:ext cx="10515600" cy="1325563"/>
          </a:xfrm>
        </p:spPr>
        <p:txBody>
          <a:bodyPr/>
          <a:lstStyle/>
          <a:p>
            <a:r>
              <a:rPr lang="en-US" dirty="0"/>
              <a:t>Is it getting hot?</a:t>
            </a:r>
          </a:p>
        </p:txBody>
      </p:sp>
      <p:pic>
        <p:nvPicPr>
          <p:cNvPr id="2050" name="Picture 2" descr="https://www.element14.com/community/servlet/JiveServlet/showImage/38-22598-253010/1+-+Raspberry+Pi+Model+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97" y="1065493"/>
            <a:ext cx="3721255" cy="2516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17646" y="3672325"/>
            <a:ext cx="979755" cy="369332"/>
          </a:xfrm>
          <a:prstGeom prst="rect">
            <a:avLst/>
          </a:prstGeom>
          <a:noFill/>
        </p:spPr>
        <p:txBody>
          <a:bodyPr wrap="none" rtlCol="0">
            <a:spAutoFit/>
          </a:bodyPr>
          <a:lstStyle/>
          <a:p>
            <a:r>
              <a:rPr lang="en-US" dirty="0"/>
              <a:t>Model A</a:t>
            </a:r>
          </a:p>
        </p:txBody>
      </p:sp>
      <p:pic>
        <p:nvPicPr>
          <p:cNvPr id="2052" name="Picture 4" descr="https://www.element14.com/community/servlet/JiveServlet/showImage/38-22598-253015/3+-+Raspberry+Pi+Model+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8458" y="1065493"/>
            <a:ext cx="3695816" cy="25143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element14.com/community/servlet/JiveServlet/showImage/38-22598-253016/4+-+Raspberry+Pi+2+Model+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4580" y="1065494"/>
            <a:ext cx="3674204" cy="25143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9383143" y="3672325"/>
            <a:ext cx="1117077" cy="369332"/>
          </a:xfrm>
          <a:prstGeom prst="rect">
            <a:avLst/>
          </a:prstGeom>
          <a:noFill/>
        </p:spPr>
        <p:txBody>
          <a:bodyPr wrap="square" rtlCol="0">
            <a:spAutoFit/>
          </a:bodyPr>
          <a:lstStyle/>
          <a:p>
            <a:r>
              <a:rPr lang="en-US" dirty="0"/>
              <a:t>Model 2B</a:t>
            </a:r>
          </a:p>
        </p:txBody>
      </p:sp>
      <p:sp>
        <p:nvSpPr>
          <p:cNvPr id="9" name="TextBox 8"/>
          <p:cNvSpPr txBox="1"/>
          <p:nvPr/>
        </p:nvSpPr>
        <p:spPr>
          <a:xfrm>
            <a:off x="5420558" y="3672325"/>
            <a:ext cx="971741" cy="369332"/>
          </a:xfrm>
          <a:prstGeom prst="rect">
            <a:avLst/>
          </a:prstGeom>
          <a:noFill/>
        </p:spPr>
        <p:txBody>
          <a:bodyPr wrap="none" rtlCol="0">
            <a:spAutoFit/>
          </a:bodyPr>
          <a:lstStyle/>
          <a:p>
            <a:r>
              <a:rPr lang="en-US" dirty="0"/>
              <a:t>Model B</a:t>
            </a:r>
          </a:p>
        </p:txBody>
      </p:sp>
      <p:pic>
        <p:nvPicPr>
          <p:cNvPr id="2056" name="Picture 8" descr="https://www.element14.com/community/servlet/JiveServlet/showImage/38-22598-253011/2+-+Raspberry+Pi+Zer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897" y="4014993"/>
            <a:ext cx="3721255" cy="254650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582599" y="6527503"/>
            <a:ext cx="1643391" cy="369332"/>
          </a:xfrm>
          <a:prstGeom prst="rect">
            <a:avLst/>
          </a:prstGeom>
          <a:noFill/>
        </p:spPr>
        <p:txBody>
          <a:bodyPr wrap="square" rtlCol="0">
            <a:spAutoFit/>
          </a:bodyPr>
          <a:lstStyle/>
          <a:p>
            <a:r>
              <a:rPr lang="en-US" dirty="0"/>
              <a:t>Pi 3 Model B</a:t>
            </a:r>
          </a:p>
        </p:txBody>
      </p:sp>
      <p:pic>
        <p:nvPicPr>
          <p:cNvPr id="2058" name="Picture 10" descr="https://www.element14.com/community/servlet/JiveServlet/showImage/38-22598-253017/5+-+Raspberry+Pi+3+Model+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9556" y="4041657"/>
            <a:ext cx="3695816" cy="252909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753756" y="6527503"/>
            <a:ext cx="1107533" cy="369332"/>
          </a:xfrm>
          <a:prstGeom prst="rect">
            <a:avLst/>
          </a:prstGeom>
          <a:noFill/>
        </p:spPr>
        <p:txBody>
          <a:bodyPr wrap="square" rtlCol="0">
            <a:spAutoFit/>
          </a:bodyPr>
          <a:lstStyle/>
          <a:p>
            <a:r>
              <a:rPr lang="en-US" dirty="0"/>
              <a:t>Pi Zero</a:t>
            </a:r>
          </a:p>
        </p:txBody>
      </p:sp>
      <p:pic>
        <p:nvPicPr>
          <p:cNvPr id="2060" name="Picture 12" descr="https://www.element14.com/community/servlet/JiveServlet/showImage/38-22598-253018/6+-+Close-up+of+Raspberry+Pi+3+BCM2837+SoC.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1554" y="4041658"/>
            <a:ext cx="3689594" cy="248584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9077093" y="6488668"/>
            <a:ext cx="1844713" cy="369332"/>
          </a:xfrm>
          <a:prstGeom prst="rect">
            <a:avLst/>
          </a:prstGeom>
          <a:noFill/>
        </p:spPr>
        <p:txBody>
          <a:bodyPr wrap="square" rtlCol="0">
            <a:spAutoFit/>
          </a:bodyPr>
          <a:lstStyle/>
          <a:p>
            <a:r>
              <a:rPr lang="en-US" dirty="0"/>
              <a:t>Pi 3 Model B CPU</a:t>
            </a:r>
          </a:p>
        </p:txBody>
      </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54404" y="6528619"/>
            <a:ext cx="1152926" cy="308948"/>
          </a:xfrm>
          <a:prstGeom prst="rect">
            <a:avLst/>
          </a:prstGeom>
        </p:spPr>
      </p:pic>
      <mc:AlternateContent xmlns:mc="http://schemas.openxmlformats.org/markup-compatibility/2006" xmlns:p14="http://schemas.microsoft.com/office/powerpoint/2010/main">
        <mc:Choice Requires="p14">
          <p:contentPart p14:bwMode="auto" r:id="rId9">
            <p14:nvContentPartPr>
              <p14:cNvPr id="25" name="Ink 24"/>
              <p14:cNvContentPartPr/>
              <p14:nvPr/>
            </p14:nvContentPartPr>
            <p14:xfrm>
              <a:off x="3820594" y="922643"/>
              <a:ext cx="331560" cy="108720"/>
            </p14:xfrm>
          </p:contentPart>
        </mc:Choice>
        <mc:Fallback xmlns="">
          <p:pic>
            <p:nvPicPr>
              <p:cNvPr id="25" name="Ink 24"/>
              <p:cNvPicPr/>
              <p:nvPr/>
            </p:nvPicPr>
            <p:blipFill>
              <a:blip r:embed="rId10"/>
              <a:stretch>
                <a:fillRect/>
              </a:stretch>
            </p:blipFill>
            <p:spPr>
              <a:xfrm>
                <a:off x="3815554" y="916523"/>
                <a:ext cx="3402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48" name="Ink 2047"/>
              <p14:cNvContentPartPr/>
              <p14:nvPr/>
            </p14:nvContentPartPr>
            <p14:xfrm>
              <a:off x="7615680" y="849013"/>
              <a:ext cx="474587" cy="183987"/>
            </p14:xfrm>
          </p:contentPart>
        </mc:Choice>
        <mc:Fallback xmlns="">
          <p:pic>
            <p:nvPicPr>
              <p:cNvPr id="2048" name="Ink 2047"/>
              <p:cNvPicPr/>
              <p:nvPr/>
            </p:nvPicPr>
            <p:blipFill>
              <a:blip r:embed="rId12"/>
              <a:stretch>
                <a:fillRect/>
              </a:stretch>
            </p:blipFill>
            <p:spPr>
              <a:xfrm>
                <a:off x="7610639" y="846133"/>
                <a:ext cx="484669" cy="192988"/>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61" name="Ink 2060"/>
              <p14:cNvContentPartPr/>
              <p14:nvPr/>
            </p14:nvContentPartPr>
            <p14:xfrm>
              <a:off x="11428187" y="856213"/>
              <a:ext cx="500040" cy="153360"/>
            </p14:xfrm>
          </p:contentPart>
        </mc:Choice>
        <mc:Fallback xmlns="">
          <p:pic>
            <p:nvPicPr>
              <p:cNvPr id="2061" name="Ink 2060"/>
              <p:cNvPicPr/>
              <p:nvPr/>
            </p:nvPicPr>
            <p:blipFill>
              <a:blip r:embed="rId14"/>
              <a:stretch>
                <a:fillRect/>
              </a:stretch>
            </p:blipFill>
            <p:spPr>
              <a:xfrm>
                <a:off x="11422787" y="850813"/>
                <a:ext cx="510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74" name="Ink 2073"/>
              <p14:cNvContentPartPr/>
              <p14:nvPr/>
            </p14:nvContentPartPr>
            <p14:xfrm>
              <a:off x="3796446" y="3797541"/>
              <a:ext cx="375840" cy="132480"/>
            </p14:xfrm>
          </p:contentPart>
        </mc:Choice>
        <mc:Fallback xmlns="">
          <p:pic>
            <p:nvPicPr>
              <p:cNvPr id="2074" name="Ink 2073"/>
              <p:cNvPicPr/>
              <p:nvPr/>
            </p:nvPicPr>
            <p:blipFill>
              <a:blip r:embed="rId16"/>
              <a:stretch>
                <a:fillRect/>
              </a:stretch>
            </p:blipFill>
            <p:spPr>
              <a:xfrm>
                <a:off x="3791406" y="3792141"/>
                <a:ext cx="384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81" name="Ink 2080"/>
              <p14:cNvContentPartPr/>
              <p14:nvPr/>
            </p14:nvContentPartPr>
            <p14:xfrm>
              <a:off x="7659947" y="3785897"/>
              <a:ext cx="440640" cy="184680"/>
            </p14:xfrm>
          </p:contentPart>
        </mc:Choice>
        <mc:Fallback xmlns="">
          <p:pic>
            <p:nvPicPr>
              <p:cNvPr id="2081" name="Ink 2080"/>
              <p:cNvPicPr/>
              <p:nvPr/>
            </p:nvPicPr>
            <p:blipFill>
              <a:blip r:embed="rId18"/>
              <a:stretch>
                <a:fillRect/>
              </a:stretch>
            </p:blipFill>
            <p:spPr>
              <a:xfrm>
                <a:off x="7655987" y="3780137"/>
                <a:ext cx="447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93" name="Ink 2092"/>
              <p14:cNvContentPartPr/>
              <p14:nvPr/>
            </p14:nvContentPartPr>
            <p14:xfrm>
              <a:off x="11420578" y="3824583"/>
              <a:ext cx="426240" cy="157320"/>
            </p14:xfrm>
          </p:contentPart>
        </mc:Choice>
        <mc:Fallback xmlns="">
          <p:pic>
            <p:nvPicPr>
              <p:cNvPr id="2093" name="Ink 2092"/>
              <p:cNvPicPr/>
              <p:nvPr/>
            </p:nvPicPr>
            <p:blipFill>
              <a:blip r:embed="rId20"/>
              <a:stretch>
                <a:fillRect/>
              </a:stretch>
            </p:blipFill>
            <p:spPr>
              <a:xfrm>
                <a:off x="11417338" y="3820623"/>
                <a:ext cx="432000" cy="165960"/>
              </a:xfrm>
              <a:prstGeom prst="rect">
                <a:avLst/>
              </a:prstGeom>
            </p:spPr>
          </p:pic>
        </mc:Fallback>
      </mc:AlternateContent>
    </p:spTree>
    <p:extLst>
      <p:ext uri="{BB962C8B-B14F-4D97-AF65-F5344CB8AC3E}">
        <p14:creationId xmlns:p14="http://schemas.microsoft.com/office/powerpoint/2010/main" val="4189813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848279" cy="1591322"/>
          </a:xfrm>
        </p:spPr>
        <p:txBody>
          <a:bodyPr/>
          <a:lstStyle/>
          <a:p>
            <a:r>
              <a:rPr lang="en-US" dirty="0"/>
              <a:t>Raspberry Pi Heat Sinks and Cooling Fan</a:t>
            </a:r>
          </a:p>
        </p:txBody>
      </p:sp>
      <p:pic>
        <p:nvPicPr>
          <p:cNvPr id="3074" name="Picture 2" descr="http://cdn1.bigcommerce.com/server800/a8995/products/761/images/2230/0000026_aluminum-heatsink-for-raspberry-pi-model-b__61677.1436989708.1280.1280.jpg?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5312" y="2394857"/>
            <a:ext cx="2614093" cy="26140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C 5V 0.2A Cooler Cooling Fan for Raspberry Pi Model B+ / Raspberry Pi 2/3 Y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989" y="1881694"/>
            <a:ext cx="3354726" cy="33547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31672" y="5236420"/>
            <a:ext cx="1774371" cy="369332"/>
          </a:xfrm>
          <a:prstGeom prst="rect">
            <a:avLst/>
          </a:prstGeom>
          <a:noFill/>
        </p:spPr>
        <p:txBody>
          <a:bodyPr wrap="square" rtlCol="0">
            <a:spAutoFit/>
          </a:bodyPr>
          <a:lstStyle/>
          <a:p>
            <a:r>
              <a:rPr lang="en-US" dirty="0"/>
              <a:t>Heat Sink</a:t>
            </a:r>
          </a:p>
        </p:txBody>
      </p:sp>
      <p:sp>
        <p:nvSpPr>
          <p:cNvPr id="6" name="TextBox 5"/>
          <p:cNvSpPr txBox="1"/>
          <p:nvPr/>
        </p:nvSpPr>
        <p:spPr>
          <a:xfrm>
            <a:off x="7275606" y="5236420"/>
            <a:ext cx="1774371" cy="369332"/>
          </a:xfrm>
          <a:prstGeom prst="rect">
            <a:avLst/>
          </a:prstGeom>
          <a:noFill/>
        </p:spPr>
        <p:txBody>
          <a:bodyPr wrap="square" rtlCol="0">
            <a:spAutoFit/>
          </a:bodyPr>
          <a:lstStyle/>
          <a:p>
            <a:r>
              <a:rPr lang="en-US" dirty="0"/>
              <a:t>Cooling Fan</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470278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on the board?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026" name="Picture 2" descr="Image result for what is on raspberry pi 3 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654" y="1690688"/>
            <a:ext cx="6524691" cy="3944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7359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32468"/>
            <a:ext cx="10515600" cy="1325563"/>
          </a:xfrm>
        </p:spPr>
        <p:txBody>
          <a:bodyPr/>
          <a:lstStyle/>
          <a:p>
            <a:r>
              <a:rPr lang="en-US" dirty="0"/>
              <a:t>DSI Display Port</a:t>
            </a:r>
          </a:p>
        </p:txBody>
      </p:sp>
      <p:pic>
        <p:nvPicPr>
          <p:cNvPr id="2054" name="Picture 6" descr="Image result for raspberry pi displ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5521" y="2528841"/>
            <a:ext cx="3829050" cy="25527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289813"/>
            <a:ext cx="7287321" cy="7294305"/>
          </a:xfrm>
          <a:prstGeom prst="rect">
            <a:avLst/>
          </a:prstGeom>
          <a:noFill/>
        </p:spPr>
        <p:txBody>
          <a:bodyPr wrap="square" rtlCol="0">
            <a:spAutoFit/>
          </a:bodyPr>
          <a:lstStyle/>
          <a:p>
            <a:r>
              <a:rPr lang="en-US" dirty="0"/>
              <a:t>DSI stands for Display Serial Interface. According to MIPI, DSI specifies the interface between a host processor and a peripheral such as a display module. It is a high-speed serial interface based on a number of data lanes.  The chipset on the board sends the graphics data directly to the display panel trough this port. That allows us to connect color LCD to a Raspberry Pi.</a:t>
            </a:r>
          </a:p>
          <a:p>
            <a:endParaRPr lang="en-US" dirty="0"/>
          </a:p>
          <a:p>
            <a:r>
              <a:rPr lang="en-US" dirty="0"/>
              <a:t>Some of the advantages of DSI:</a:t>
            </a:r>
          </a:p>
          <a:p>
            <a:endParaRPr lang="en-US" dirty="0"/>
          </a:p>
          <a:p>
            <a:pPr marL="285750" indent="-285750">
              <a:buFont typeface="Arial" panose="020B0604020202020204" pitchFamily="34" charset="0"/>
              <a:buChar char="•"/>
            </a:pPr>
            <a:r>
              <a:rPr lang="en-US" dirty="0"/>
              <a:t>High bandwidth 1Gbits. </a:t>
            </a:r>
          </a:p>
          <a:p>
            <a:pPr marL="285750" indent="-285750">
              <a:buFont typeface="Arial" panose="020B0604020202020204" pitchFamily="34" charset="0"/>
              <a:buChar char="•"/>
            </a:pPr>
            <a:r>
              <a:rPr lang="en-US" dirty="0"/>
              <a:t>Low operating voltage ( 200mV)</a:t>
            </a:r>
          </a:p>
          <a:p>
            <a:pPr marL="285750" indent="-285750">
              <a:buFont typeface="Arial" panose="020B0604020202020204" pitchFamily="34" charset="0"/>
              <a:buChar char="•"/>
            </a:pPr>
            <a:r>
              <a:rPr lang="en-US" dirty="0"/>
              <a:t>Less noise</a:t>
            </a:r>
          </a:p>
          <a:p>
            <a:pPr marL="285750" indent="-285750">
              <a:buFont typeface="Arial" panose="020B0604020202020204" pitchFamily="34" charset="0"/>
              <a:buChar char="•"/>
            </a:pPr>
            <a:r>
              <a:rPr lang="en-US" dirty="0"/>
              <a:t>Less electromagnetic interface</a:t>
            </a:r>
          </a:p>
          <a:p>
            <a:pPr marL="285750" indent="-285750">
              <a:buFont typeface="Arial" panose="020B0604020202020204" pitchFamily="34" charset="0"/>
              <a:buChar char="•"/>
            </a:pPr>
            <a:r>
              <a:rPr lang="en-US" dirty="0"/>
              <a:t>Lower price</a:t>
            </a:r>
          </a:p>
          <a:p>
            <a:pPr marL="285750" indent="-285750">
              <a:buFont typeface="Arial" panose="020B0604020202020204" pitchFamily="34" charset="0"/>
              <a:buChar char="•"/>
            </a:pPr>
            <a:r>
              <a:rPr lang="en-US" dirty="0"/>
              <a:t>Less power consumption</a:t>
            </a:r>
          </a:p>
          <a:p>
            <a:endParaRPr lang="en-US" dirty="0"/>
          </a:p>
          <a:p>
            <a:r>
              <a:rPr lang="en-US" dirty="0"/>
              <a:t>According to, Raspberry Pi foundation DSI displays are only created and sold for special purposes such as  smartphones, tablets, and other mobile devices.</a:t>
            </a:r>
          </a:p>
          <a:p>
            <a:endParaRPr lang="en-US" dirty="0"/>
          </a:p>
          <a:p>
            <a:endParaRPr lang="en-US" dirty="0"/>
          </a:p>
          <a:p>
            <a:endParaRPr lang="en-US" dirty="0"/>
          </a:p>
          <a:p>
            <a:endParaRPr lang="en-US" dirty="0"/>
          </a:p>
          <a:p>
            <a:endParaRPr lang="en-US" dirty="0"/>
          </a:p>
          <a:p>
            <a:endParaRPr lang="en-US" dirty="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7213308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other display options do we have?</a:t>
            </a:r>
          </a:p>
        </p:txBody>
      </p:sp>
      <p:sp>
        <p:nvSpPr>
          <p:cNvPr id="3" name="Content Placeholder 2"/>
          <p:cNvSpPr>
            <a:spLocks noGrp="1"/>
          </p:cNvSpPr>
          <p:nvPr>
            <p:ph idx="1"/>
          </p:nvPr>
        </p:nvSpPr>
        <p:spPr>
          <a:xfrm>
            <a:off x="492512" y="1566763"/>
            <a:ext cx="11428141" cy="3593869"/>
          </a:xfrm>
        </p:spPr>
        <p:txBody>
          <a:bodyPr>
            <a:normAutofit/>
          </a:bodyPr>
          <a:lstStyle/>
          <a:p>
            <a:r>
              <a:rPr lang="en-US" dirty="0">
                <a:hlinkClick r:id="rId2"/>
              </a:rPr>
              <a:t>https://www.adafruit.com/product/2097</a:t>
            </a:r>
            <a:endParaRPr lang="en-US" dirty="0"/>
          </a:p>
          <a:p>
            <a:r>
              <a:rPr lang="en-US" dirty="0"/>
              <a:t>It is a touch screen TFT display that uses the hardware SPI pins to send the graphics data to the display. That means it uses some of the GPIO pins. </a:t>
            </a:r>
          </a:p>
          <a:p>
            <a:r>
              <a:rPr lang="en-US" dirty="0"/>
              <a:t>Resolution is reasonable. </a:t>
            </a:r>
          </a:p>
          <a:p>
            <a:endParaRPr lang="en-US" dirty="0"/>
          </a:p>
        </p:txBody>
      </p:sp>
      <p:pic>
        <p:nvPicPr>
          <p:cNvPr id="3076" name="Picture 4" descr="2441_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066" y="3515827"/>
            <a:ext cx="3967077" cy="29773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2441_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674" y="3515827"/>
            <a:ext cx="3967078" cy="29773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1457" y="5911946"/>
            <a:ext cx="2884526" cy="772963"/>
          </a:xfrm>
          <a:prstGeom prst="rect">
            <a:avLst/>
          </a:prstGeom>
        </p:spPr>
      </p:pic>
    </p:spTree>
    <p:extLst>
      <p:ext uri="{BB962C8B-B14F-4D97-AF65-F5344CB8AC3E}">
        <p14:creationId xmlns:p14="http://schemas.microsoft.com/office/powerpoint/2010/main" val="701952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HDMI and Composite Video &amp; Audio</a:t>
            </a:r>
          </a:p>
        </p:txBody>
      </p:sp>
      <p:pic>
        <p:nvPicPr>
          <p:cNvPr id="4098" name="Picture 2" descr="Image result for raspberry pi hdmi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656" y="2700809"/>
            <a:ext cx="4754162" cy="35520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710022"/>
            <a:ext cx="11121668" cy="923330"/>
          </a:xfrm>
          <a:prstGeom prst="rect">
            <a:avLst/>
          </a:prstGeom>
          <a:noFill/>
        </p:spPr>
        <p:txBody>
          <a:bodyPr wrap="square" rtlCol="0">
            <a:spAutoFit/>
          </a:bodyPr>
          <a:lstStyle/>
          <a:p>
            <a:r>
              <a:rPr lang="en-US" dirty="0"/>
              <a:t>You can use your Raspberry Pi with any display or TV that has a HDMI input.</a:t>
            </a:r>
          </a:p>
          <a:p>
            <a:r>
              <a:rPr lang="en-US" dirty="0"/>
              <a:t>If you have an ancient display that uses RCA connecter, you can connect your Raspberry Pi to your display with a composite video adaptor. </a:t>
            </a:r>
          </a:p>
        </p:txBody>
      </p:sp>
      <p:pic>
        <p:nvPicPr>
          <p:cNvPr id="4100" name="Picture 4" descr="3-5mm-Jack-AV-to-3-RCA-Female-Composite-Video-Adapter-for-Raspberry-Pi-Mode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2938" y="270080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30618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Description</a:t>
            </a:r>
          </a:p>
        </p:txBody>
      </p:sp>
      <p:sp>
        <p:nvSpPr>
          <p:cNvPr id="3" name="Content Placeholder 2"/>
          <p:cNvSpPr>
            <a:spLocks noGrp="1"/>
          </p:cNvSpPr>
          <p:nvPr>
            <p:ph idx="1"/>
          </p:nvPr>
        </p:nvSpPr>
        <p:spPr/>
        <p:txBody>
          <a:bodyPr/>
          <a:lstStyle/>
          <a:p>
            <a:r>
              <a:rPr lang="en-US" dirty="0"/>
              <a:t>The goal of this lecture series is to equip students with the software, hardware, and basic programming skills required to program Raspberry Pi. We will use Raspberry Pi 3 and Linux OS that is specifically designed for Raspberry Pi. Students will also learn about the fundamentals of electronics and variety of different electronic components and devices that are widely used in robotics projects such as sensors, servo motors, dc motors, displays, LEDs etc. The lectures are designed as project-oriented, so students can have hands-on experiences based on the material thought in the lectures.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713153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 cell LCD and OLED Graphic Display </a:t>
            </a:r>
          </a:p>
        </p:txBody>
      </p:sp>
      <p:pic>
        <p:nvPicPr>
          <p:cNvPr id="5122" name="Picture 2" descr="Image result for Character cell LCD raspberry p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168016"/>
            <a:ext cx="4266695" cy="32000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lcds___displays_326_L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756" y="3168016"/>
            <a:ext cx="4161509" cy="32000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38200" y="1509019"/>
            <a:ext cx="10878938" cy="1200329"/>
          </a:xfrm>
          <a:prstGeom prst="rect">
            <a:avLst/>
          </a:prstGeom>
          <a:noFill/>
        </p:spPr>
        <p:txBody>
          <a:bodyPr wrap="square" rtlCol="0">
            <a:spAutoFit/>
          </a:bodyPr>
          <a:lstStyle/>
          <a:p>
            <a:r>
              <a:rPr lang="en-US" dirty="0"/>
              <a:t>They are easy to use and find, cheap, usually very small. Character cell LCD usually uses the UART serial communication port and Graphic displays uses SPI or I2C communication ports. Therefore, you don’t need a specific cable, connector, or a an adaptor to connect them to your Raspberry Pi. You can use </a:t>
            </a:r>
            <a:r>
              <a:rPr lang="en-US" dirty="0" err="1"/>
              <a:t>use</a:t>
            </a:r>
            <a:r>
              <a:rPr lang="en-US" dirty="0"/>
              <a:t> a bread board and several cables to use them in your project. </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2844" y="6067740"/>
            <a:ext cx="2303139" cy="617169"/>
          </a:xfrm>
          <a:prstGeom prst="rect">
            <a:avLst/>
          </a:prstGeom>
        </p:spPr>
      </p:pic>
    </p:spTree>
    <p:extLst>
      <p:ext uri="{BB962C8B-B14F-4D97-AF65-F5344CB8AC3E}">
        <p14:creationId xmlns:p14="http://schemas.microsoft.com/office/powerpoint/2010/main" val="3006608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GPIO?</a:t>
            </a:r>
          </a:p>
        </p:txBody>
      </p:sp>
      <p:sp>
        <p:nvSpPr>
          <p:cNvPr id="3" name="Content Placeholder 2"/>
          <p:cNvSpPr>
            <a:spLocks noGrp="1"/>
          </p:cNvSpPr>
          <p:nvPr>
            <p:ph idx="1"/>
          </p:nvPr>
        </p:nvSpPr>
        <p:spPr>
          <a:xfrm>
            <a:off x="838200" y="1492183"/>
            <a:ext cx="10515600" cy="4375339"/>
          </a:xfrm>
        </p:spPr>
        <p:txBody>
          <a:bodyPr>
            <a:normAutofit fontScale="92500" lnSpcReduction="10000"/>
          </a:bodyPr>
          <a:lstStyle/>
          <a:p>
            <a:r>
              <a:rPr lang="en-US" dirty="0"/>
              <a:t>GPIO stands for General-Purpose Input-Output.</a:t>
            </a:r>
          </a:p>
          <a:p>
            <a:r>
              <a:rPr lang="en-US" dirty="0"/>
              <a:t>It is a generic set of pins on an integrated circuit or computer board.</a:t>
            </a:r>
          </a:p>
          <a:p>
            <a:r>
              <a:rPr lang="en-US" dirty="0"/>
              <a:t>They are the physical interface between a computer and outside world.</a:t>
            </a:r>
          </a:p>
          <a:p>
            <a:r>
              <a:rPr lang="en-US" dirty="0"/>
              <a:t>They can be used as an input or output.</a:t>
            </a:r>
          </a:p>
          <a:p>
            <a:r>
              <a:rPr lang="en-US" dirty="0"/>
              <a:t>They have no standard purpose. That means every device can have a different types of GPIO pins or their pin layout could be different on each board.</a:t>
            </a:r>
          </a:p>
          <a:p>
            <a:r>
              <a:rPr lang="en-US" dirty="0"/>
              <a:t>They can be used for serial communication, powering a device, or reading analog or digital data.</a:t>
            </a:r>
          </a:p>
          <a:p>
            <a:r>
              <a:rPr lang="en-US" dirty="0"/>
              <a:t>You need to read device datasheet before you program GPIO pins.</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135729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GPIO on Raspberry Pi</a:t>
            </a:r>
          </a:p>
        </p:txBody>
      </p:sp>
      <p:sp>
        <p:nvSpPr>
          <p:cNvPr id="3" name="Content Placeholder 2"/>
          <p:cNvSpPr>
            <a:spLocks noGrp="1"/>
          </p:cNvSpPr>
          <p:nvPr>
            <p:ph idx="1"/>
          </p:nvPr>
        </p:nvSpPr>
        <p:spPr>
          <a:xfrm>
            <a:off x="838200" y="1690688"/>
            <a:ext cx="10515600" cy="4351338"/>
          </a:xfrm>
        </p:spPr>
        <p:txBody>
          <a:bodyPr>
            <a:normAutofit fontScale="92500" lnSpcReduction="20000"/>
          </a:bodyPr>
          <a:lstStyle/>
          <a:p>
            <a:r>
              <a:rPr lang="en-US" dirty="0"/>
              <a:t>The header provides 5V on Pin 2 and 3.3V on Pin 1. </a:t>
            </a:r>
          </a:p>
          <a:p>
            <a:r>
              <a:rPr lang="en-US" dirty="0"/>
              <a:t>The 3.3V supply is limited to 50mA.</a:t>
            </a:r>
          </a:p>
          <a:p>
            <a:r>
              <a:rPr lang="en-US" dirty="0"/>
              <a:t>The 5V supply draws current directly from your </a:t>
            </a:r>
            <a:r>
              <a:rPr lang="en-US" dirty="0" err="1"/>
              <a:t>microUSB</a:t>
            </a:r>
            <a:r>
              <a:rPr lang="en-US" dirty="0"/>
              <a:t> supply so can use whatever is left over after the board has taken its share. </a:t>
            </a:r>
          </a:p>
          <a:p>
            <a:r>
              <a:rPr lang="en-US" dirty="0"/>
              <a:t>A 1A power supply could supply up to 300mA once the board has drawn 700mA.</a:t>
            </a:r>
          </a:p>
          <a:p>
            <a:r>
              <a:rPr lang="en-US" dirty="0"/>
              <a:t>Using the GPIO outputs is an easy task. They are on or off. In other words, the signal on a GPIO output pin can be HIGH or LOW. HIGH means 3.3v and LOW means 0v.</a:t>
            </a:r>
          </a:p>
          <a:p>
            <a:r>
              <a:rPr lang="en-US" b="1" u="sng" dirty="0">
                <a:solidFill>
                  <a:srgbClr val="FF0000"/>
                </a:solidFill>
              </a:rPr>
              <a:t>Be careful! </a:t>
            </a:r>
            <a:r>
              <a:rPr lang="en-US" dirty="0"/>
              <a:t>The most pins are directly connected to the chipset. That means there is no voltage protection on the board. If you do something wrong, you can easily damage your Raspberry Pi.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89272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GPIO Pinout</a:t>
            </a:r>
          </a:p>
        </p:txBody>
      </p:sp>
      <p:pic>
        <p:nvPicPr>
          <p:cNvPr id="6146" name="Picture 2" descr="Image result for raspberry pi 3 gpio pino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4219" y="1400756"/>
            <a:ext cx="4860073" cy="506790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60089" y="2418022"/>
            <a:ext cx="3235712" cy="2308324"/>
          </a:xfrm>
          <a:prstGeom prst="rect">
            <a:avLst/>
          </a:prstGeom>
        </p:spPr>
        <p:txBody>
          <a:bodyPr wrap="square">
            <a:spAutoFit/>
          </a:bodyPr>
          <a:lstStyle/>
          <a:p>
            <a:pPr>
              <a:buFont typeface="Arial" panose="020B0604020202020204" pitchFamily="34" charset="0"/>
              <a:buChar char="•"/>
            </a:pPr>
            <a:r>
              <a:rPr lang="en-US" sz="2400" b="1" dirty="0">
                <a:solidFill>
                  <a:srgbClr val="000000"/>
                </a:solidFill>
                <a:latin typeface="Segoe UI" panose="020B0502040204020203" pitchFamily="34" charset="0"/>
              </a:rPr>
              <a:t>24x</a:t>
            </a:r>
            <a:r>
              <a:rPr lang="en-US" sz="2400" dirty="0">
                <a:solidFill>
                  <a:srgbClr val="000000"/>
                </a:solidFill>
                <a:latin typeface="Segoe UI" panose="020B0502040204020203" pitchFamily="34" charset="0"/>
              </a:rPr>
              <a:t> - GPIO pins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SPI bus</a:t>
            </a:r>
          </a:p>
          <a:p>
            <a:pPr>
              <a:buFont typeface="Arial" panose="020B0604020202020204" pitchFamily="34" charset="0"/>
              <a:buChar char="•"/>
            </a:pPr>
            <a:r>
              <a:rPr lang="en-US" sz="2400" b="1" dirty="0">
                <a:solidFill>
                  <a:srgbClr val="000000"/>
                </a:solidFill>
                <a:latin typeface="Segoe UI" panose="020B0502040204020203" pitchFamily="34" charset="0"/>
              </a:rPr>
              <a:t>1x</a:t>
            </a:r>
            <a:r>
              <a:rPr lang="en-US" sz="2400" dirty="0">
                <a:solidFill>
                  <a:srgbClr val="000000"/>
                </a:solidFill>
                <a:latin typeface="Segoe UI" panose="020B0502040204020203" pitchFamily="34" charset="0"/>
              </a:rPr>
              <a:t> - I2C bus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- 5V power pins</a:t>
            </a:r>
          </a:p>
          <a:p>
            <a:pPr>
              <a:buFont typeface="Arial" panose="020B0604020202020204" pitchFamily="34" charset="0"/>
              <a:buChar char="•"/>
            </a:pPr>
            <a:r>
              <a:rPr lang="en-US" sz="2400" b="1" dirty="0">
                <a:solidFill>
                  <a:srgbClr val="000000"/>
                </a:solidFill>
                <a:latin typeface="Segoe UI" panose="020B0502040204020203" pitchFamily="34" charset="0"/>
              </a:rPr>
              <a:t>2x</a:t>
            </a:r>
            <a:r>
              <a:rPr lang="en-US" sz="2400" dirty="0">
                <a:solidFill>
                  <a:srgbClr val="000000"/>
                </a:solidFill>
                <a:latin typeface="Segoe UI" panose="020B0502040204020203" pitchFamily="34" charset="0"/>
              </a:rPr>
              <a:t> - 3.3V power pins</a:t>
            </a:r>
          </a:p>
          <a:p>
            <a:pPr>
              <a:buFont typeface="Arial" panose="020B0604020202020204" pitchFamily="34" charset="0"/>
              <a:buChar char="•"/>
            </a:pPr>
            <a:r>
              <a:rPr lang="en-US" sz="2400" b="1" dirty="0">
                <a:solidFill>
                  <a:srgbClr val="000000"/>
                </a:solidFill>
                <a:latin typeface="Segoe UI" panose="020B0502040204020203" pitchFamily="34" charset="0"/>
              </a:rPr>
              <a:t>8x</a:t>
            </a:r>
            <a:r>
              <a:rPr lang="en-US" sz="2400" dirty="0">
                <a:solidFill>
                  <a:srgbClr val="000000"/>
                </a:solidFill>
                <a:latin typeface="Segoe UI" panose="020B0502040204020203" pitchFamily="34" charset="0"/>
              </a:rPr>
              <a:t> - Ground pins</a:t>
            </a:r>
            <a:endParaRPr lang="en-US" sz="2400" b="0" i="0" dirty="0">
              <a:solidFill>
                <a:srgbClr val="000000"/>
              </a:solidFill>
              <a:effectLst/>
              <a:latin typeface="Segoe UI" panose="020B0502040204020203"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72493" y="6032810"/>
            <a:ext cx="2433490" cy="652099"/>
          </a:xfrm>
          <a:prstGeom prst="rect">
            <a:avLst/>
          </a:prstGeom>
        </p:spPr>
      </p:pic>
    </p:spTree>
    <p:extLst>
      <p:ext uri="{BB962C8B-B14F-4D97-AF65-F5344CB8AC3E}">
        <p14:creationId xmlns:p14="http://schemas.microsoft.com/office/powerpoint/2010/main" val="3717043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Simple circuit design that uses the </a:t>
            </a:r>
            <a:r>
              <a:rPr lang="en-US" dirty="0" err="1"/>
              <a:t>RasPi</a:t>
            </a:r>
            <a:r>
              <a:rPr lang="en-US" dirty="0"/>
              <a:t> GPIO Pins.</a:t>
            </a:r>
          </a:p>
        </p:txBody>
      </p:sp>
      <p:pic>
        <p:nvPicPr>
          <p:cNvPr id="8194" name="Picture 2" descr="GPIO wth 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9523" y="1729365"/>
            <a:ext cx="4517453" cy="3396099"/>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imple circu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014" y="2466434"/>
            <a:ext cx="4930440" cy="2455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3728562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SoC</a:t>
            </a:r>
            <a:r>
              <a:rPr lang="en-US" dirty="0"/>
              <a:t>?</a:t>
            </a:r>
          </a:p>
        </p:txBody>
      </p:sp>
      <p:pic>
        <p:nvPicPr>
          <p:cNvPr id="9218"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4277" y="1184524"/>
            <a:ext cx="4308486" cy="51673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60615" y="1690688"/>
            <a:ext cx="6289620"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SoC</a:t>
            </a:r>
            <a:r>
              <a:rPr lang="en-US" sz="2400" dirty="0"/>
              <a:t> means System on a Chip.</a:t>
            </a:r>
          </a:p>
          <a:p>
            <a:pPr marL="285750" indent="-285750">
              <a:buFont typeface="Arial" panose="020B0604020202020204" pitchFamily="34" charset="0"/>
              <a:buChar char="•"/>
            </a:pPr>
            <a:r>
              <a:rPr lang="en-US" sz="2400" dirty="0" err="1"/>
              <a:t>SoC</a:t>
            </a:r>
            <a:r>
              <a:rPr lang="en-US" sz="2400" dirty="0"/>
              <a:t> is an integrated circuit that includes all components of a computer or other electronic system into one single chip. </a:t>
            </a:r>
          </a:p>
          <a:p>
            <a:pPr marL="285750" indent="-285750">
              <a:buFont typeface="Arial" panose="020B0604020202020204" pitchFamily="34" charset="0"/>
              <a:buChar char="•"/>
            </a:pPr>
            <a:r>
              <a:rPr lang="en-US" sz="2400" dirty="0"/>
              <a:t>It may contain PID controller, audio receiver, ADC (Analog Digital Converter), sensors, memory etc.</a:t>
            </a:r>
          </a:p>
          <a:p>
            <a:pPr marL="285750" indent="-285750">
              <a:buFont typeface="Arial" panose="020B0604020202020204" pitchFamily="34" charset="0"/>
              <a:buChar char="•"/>
            </a:pPr>
            <a:r>
              <a:rPr lang="en-US" sz="2400" dirty="0"/>
              <a:t>System-on-a chip technology is used in small, and usually complex electronic devices such as smartphones, tablet computers, single board computers, FPGA boards etc.</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9190" y="6303239"/>
            <a:ext cx="2070246" cy="554761"/>
          </a:xfrm>
          <a:prstGeom prst="rect">
            <a:avLst/>
          </a:prstGeom>
        </p:spPr>
      </p:pic>
    </p:spTree>
    <p:extLst>
      <p:ext uri="{BB962C8B-B14F-4D97-AF65-F5344CB8AC3E}">
        <p14:creationId xmlns:p14="http://schemas.microsoft.com/office/powerpoint/2010/main" val="3106600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Arm?</a:t>
            </a:r>
          </a:p>
        </p:txBody>
      </p:sp>
      <p:sp>
        <p:nvSpPr>
          <p:cNvPr id="3" name="Content Placeholder 2"/>
          <p:cNvSpPr>
            <a:spLocks noGrp="1"/>
          </p:cNvSpPr>
          <p:nvPr>
            <p:ph idx="1"/>
          </p:nvPr>
        </p:nvSpPr>
        <p:spPr>
          <a:xfrm>
            <a:off x="838199" y="1504183"/>
            <a:ext cx="10978243" cy="4351338"/>
          </a:xfrm>
        </p:spPr>
        <p:txBody>
          <a:bodyPr>
            <a:normAutofit fontScale="92500"/>
          </a:bodyPr>
          <a:lstStyle/>
          <a:p>
            <a:r>
              <a:rPr lang="en-US" dirty="0"/>
              <a:t>ARM is one of the industry leading suppliers of microprocessor technology. They dominate the market.</a:t>
            </a:r>
          </a:p>
          <a:p>
            <a:r>
              <a:rPr lang="en-US" dirty="0"/>
              <a:t>ARM stands for Advanced RISC (Reduced Instruction Set Computing) Machine.</a:t>
            </a:r>
          </a:p>
          <a:p>
            <a:r>
              <a:rPr lang="en-US" dirty="0"/>
              <a:t>ARM develops the architecture of microprocessors and licenses it to other companies. </a:t>
            </a:r>
          </a:p>
          <a:p>
            <a:r>
              <a:rPr lang="en-US" dirty="0"/>
              <a:t>This means that they don’t really produce microprocessor, but they sell other companies their designs, and these companies build a system around ARM’s architecture. They add maybe some data busses and modules to it.</a:t>
            </a:r>
          </a:p>
          <a:p>
            <a:r>
              <a:rPr lang="en-US" dirty="0"/>
              <a:t>Broadcom that is used on Raspberry Pi 3 is an ARM based </a:t>
            </a:r>
            <a:r>
              <a:rPr lang="en-US" dirty="0" err="1"/>
              <a:t>SoC.</a:t>
            </a:r>
            <a:r>
              <a:rPr lang="en-US"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01312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900410" cy="1325563"/>
          </a:xfrm>
        </p:spPr>
        <p:txBody>
          <a:bodyPr/>
          <a:lstStyle/>
          <a:p>
            <a:r>
              <a:rPr lang="en-US" dirty="0"/>
              <a:t>What is Flash RAM, SRAM, and Micro SD Card?</a:t>
            </a:r>
          </a:p>
        </p:txBody>
      </p:sp>
      <p:sp>
        <p:nvSpPr>
          <p:cNvPr id="3" name="Content Placeholder 2"/>
          <p:cNvSpPr>
            <a:spLocks noGrp="1"/>
          </p:cNvSpPr>
          <p:nvPr>
            <p:ph idx="1"/>
          </p:nvPr>
        </p:nvSpPr>
        <p:spPr>
          <a:xfrm>
            <a:off x="838200" y="1825625"/>
            <a:ext cx="10900410" cy="4351338"/>
          </a:xfrm>
        </p:spPr>
        <p:txBody>
          <a:bodyPr>
            <a:normAutofit/>
          </a:bodyPr>
          <a:lstStyle/>
          <a:p>
            <a:r>
              <a:rPr lang="en-US" dirty="0"/>
              <a:t>RAM stands for random access memory. It is type of a memory that the microprocessor can read from and write to. The data is on the memory as long as the power is on.</a:t>
            </a:r>
          </a:p>
          <a:p>
            <a:r>
              <a:rPr lang="en-US" dirty="0"/>
              <a:t>Flash RAM = It is a special type of memory. It is just like RAM you can write an read data, but it is not erased when the power is off. </a:t>
            </a:r>
          </a:p>
          <a:p>
            <a:r>
              <a:rPr lang="en-US" dirty="0"/>
              <a:t>DRAM = A type of RAM that needs  refresh cycles to keep the data on it.</a:t>
            </a:r>
          </a:p>
          <a:p>
            <a:r>
              <a:rPr lang="en-US" dirty="0"/>
              <a:t>SRAM = A type of RAM that doesn’t have refresh cycles. </a:t>
            </a:r>
          </a:p>
          <a:p>
            <a:r>
              <a:rPr lang="en-US" dirty="0"/>
              <a:t>Micro SD Card = It is type of a removable flash memory that is used for storing data. It is the main storage unit of Raspberry Pi.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908118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Good news about storage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5" name="Picture 4"/>
          <p:cNvPicPr>
            <a:picLocks noChangeAspect="1"/>
          </p:cNvPicPr>
          <p:nvPr/>
        </p:nvPicPr>
        <p:blipFill>
          <a:blip r:embed="rId3"/>
          <a:stretch>
            <a:fillRect/>
          </a:stretch>
        </p:blipFill>
        <p:spPr>
          <a:xfrm>
            <a:off x="1029433" y="1409700"/>
            <a:ext cx="5376810" cy="5087202"/>
          </a:xfrm>
          <a:prstGeom prst="rect">
            <a:avLst/>
          </a:prstGeom>
        </p:spPr>
      </p:pic>
      <p:sp>
        <p:nvSpPr>
          <p:cNvPr id="6" name="TextBox 5"/>
          <p:cNvSpPr txBox="1"/>
          <p:nvPr/>
        </p:nvSpPr>
        <p:spPr>
          <a:xfrm>
            <a:off x="6852557" y="1572986"/>
            <a:ext cx="5050972" cy="3970318"/>
          </a:xfrm>
          <a:prstGeom prst="rect">
            <a:avLst/>
          </a:prstGeom>
          <a:noFill/>
        </p:spPr>
        <p:txBody>
          <a:bodyPr wrap="square" rtlCol="0">
            <a:spAutoFit/>
          </a:bodyPr>
          <a:lstStyle/>
          <a:p>
            <a:pPr marL="285750" indent="-285750">
              <a:buFont typeface="Arial" panose="020B0604020202020204" pitchFamily="34" charset="0"/>
              <a:buChar char="•"/>
            </a:pPr>
            <a:r>
              <a:rPr lang="en-US" dirty="0"/>
              <a:t>SD card is one of the things that slows the Raspberry Pi down.</a:t>
            </a:r>
          </a:p>
          <a:p>
            <a:endParaRPr lang="en-US" dirty="0"/>
          </a:p>
          <a:p>
            <a:pPr marL="285750" indent="-285750">
              <a:buFont typeface="Arial" panose="020B0604020202020204" pitchFamily="34" charset="0"/>
              <a:buChar char="•"/>
            </a:pPr>
            <a:r>
              <a:rPr lang="en-US" dirty="0"/>
              <a:t>We will be able connect an SDD drive to our Raspberry Pi computers soon!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will require an adaptor and external power source.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is great news because in some projects, people really need very high speed and big hard drives.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Hopefully, it is going to be cheap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142840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hats and devices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
        <p:nvSpPr>
          <p:cNvPr id="6" name="AutoShape 4" descr="Image result for Raspberry Pi Hats"/>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Image result for Raspberry Pi Hats"/>
          <p:cNvSpPr>
            <a:spLocks noChangeAspect="1" noChangeArrowheads="1"/>
          </p:cNvSpPr>
          <p:nvPr/>
        </p:nvSpPr>
        <p:spPr bwMode="auto">
          <a:xfrm>
            <a:off x="4648200" y="2562225"/>
            <a:ext cx="2895600" cy="17335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8" name="Picture 8" descr="Image result for Raspberry Pi Ha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882" y="3215364"/>
            <a:ext cx="3454721" cy="206828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Raspberry Pi Ha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2325" y="2910568"/>
            <a:ext cx="3846284" cy="2884713"/>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2738_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331" y="2910567"/>
            <a:ext cx="3843613" cy="2884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8200" y="1508264"/>
            <a:ext cx="10733708" cy="1477328"/>
          </a:xfrm>
          <a:prstGeom prst="rect">
            <a:avLst/>
          </a:prstGeom>
          <a:noFill/>
        </p:spPr>
        <p:txBody>
          <a:bodyPr wrap="none" rtlCol="0">
            <a:spAutoFit/>
          </a:bodyPr>
          <a:lstStyle/>
          <a:p>
            <a:pPr marL="285750" indent="-285750">
              <a:buFont typeface="Arial" panose="020B0604020202020204" pitchFamily="34" charset="0"/>
              <a:buChar char="•"/>
            </a:pPr>
            <a:r>
              <a:rPr lang="en-US" dirty="0"/>
              <a:t>Attachable hardware to the Raspberry Pi GPIO connector. </a:t>
            </a:r>
          </a:p>
          <a:p>
            <a:pPr marL="285750" indent="-285750">
              <a:buFont typeface="Arial" panose="020B0604020202020204" pitchFamily="34" charset="0"/>
              <a:buChar char="•"/>
            </a:pPr>
            <a:r>
              <a:rPr lang="en-US" dirty="0"/>
              <a:t>They are used to extend Raspberry Pi’s functionality.</a:t>
            </a:r>
          </a:p>
          <a:p>
            <a:pPr marL="285750" indent="-285750">
              <a:buFont typeface="Arial" panose="020B0604020202020204" pitchFamily="34" charset="0"/>
              <a:buChar char="•"/>
            </a:pPr>
            <a:r>
              <a:rPr lang="en-US" dirty="0"/>
              <a:t>HAT stands for Hardware Attached on Top.</a:t>
            </a:r>
          </a:p>
          <a:p>
            <a:pPr marL="285750" indent="-285750">
              <a:buFont typeface="Arial" panose="020B0604020202020204" pitchFamily="34" charset="0"/>
              <a:buChar char="•"/>
            </a:pPr>
            <a:r>
              <a:rPr lang="en-US" dirty="0" err="1"/>
              <a:t>Rapsberry</a:t>
            </a:r>
            <a:r>
              <a:rPr lang="en-US" dirty="0"/>
              <a:t> PI HAT specifications are available on their website, so you can build your own Hat for your project.</a:t>
            </a:r>
          </a:p>
          <a:p>
            <a:endParaRPr lang="en-US" dirty="0"/>
          </a:p>
        </p:txBody>
      </p:sp>
    </p:spTree>
    <p:extLst>
      <p:ext uri="{BB962C8B-B14F-4D97-AF65-F5344CB8AC3E}">
        <p14:creationId xmlns:p14="http://schemas.microsoft.com/office/powerpoint/2010/main" val="683226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1100" y="2162175"/>
            <a:ext cx="9728200" cy="4351338"/>
          </a:xfrm>
        </p:spPr>
        <p:txBody>
          <a:bodyPr>
            <a:normAutofit/>
          </a:bodyPr>
          <a:lstStyle/>
          <a:p>
            <a:pPr marL="0" indent="0" algn="ctr">
              <a:buNone/>
            </a:pPr>
            <a:r>
              <a:rPr lang="en-US" sz="5400" dirty="0"/>
              <a:t>Who has any experience with Raspberry Pi?</a:t>
            </a:r>
          </a:p>
        </p:txBody>
      </p:sp>
    </p:spTree>
    <p:extLst>
      <p:ext uri="{BB962C8B-B14F-4D97-AF65-F5344CB8AC3E}">
        <p14:creationId xmlns:p14="http://schemas.microsoft.com/office/powerpoint/2010/main" val="2254158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Cam</a:t>
            </a:r>
          </a:p>
        </p:txBody>
      </p:sp>
      <p:sp>
        <p:nvSpPr>
          <p:cNvPr id="3" name="Content Placeholder 2"/>
          <p:cNvSpPr>
            <a:spLocks noGrp="1"/>
          </p:cNvSpPr>
          <p:nvPr>
            <p:ph idx="1"/>
          </p:nvPr>
        </p:nvSpPr>
        <p:spPr/>
        <p:txBody>
          <a:bodyPr/>
          <a:lstStyle/>
          <a:p>
            <a:r>
              <a:rPr lang="en-US" dirty="0"/>
              <a:t>The module has an 8 megapixel sensor.</a:t>
            </a:r>
          </a:p>
          <a:p>
            <a:r>
              <a:rPr lang="en-US" dirty="0"/>
              <a:t>The camera can be used in projects that requires high-definition picture an video quality. </a:t>
            </a:r>
          </a:p>
          <a:p>
            <a:r>
              <a:rPr lang="en-US" dirty="0"/>
              <a:t>It is cheap, small and easy to use.</a:t>
            </a:r>
          </a:p>
          <a:p>
            <a:r>
              <a:rPr lang="en-US" dirty="0"/>
              <a:t>It supports high definition video formats such as 1080p30, 720p60 and VGA90</a:t>
            </a:r>
          </a:p>
          <a:p>
            <a:r>
              <a:rPr lang="en-US" dirty="0"/>
              <a:t>It works with all the model. </a:t>
            </a:r>
          </a:p>
          <a:p>
            <a:r>
              <a:rPr lang="en-US" dirty="0"/>
              <a:t>It uses the CSI Camera Port. This port is directly connected to the chipset. This makes it run very fast.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989074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USB Devices</a:t>
            </a:r>
          </a:p>
        </p:txBody>
      </p:sp>
      <p:sp>
        <p:nvSpPr>
          <p:cNvPr id="3" name="Content Placeholder 2"/>
          <p:cNvSpPr>
            <a:spLocks noGrp="1"/>
          </p:cNvSpPr>
          <p:nvPr>
            <p:ph idx="1"/>
          </p:nvPr>
        </p:nvSpPr>
        <p:spPr>
          <a:xfrm>
            <a:off x="838200" y="1825625"/>
            <a:ext cx="10515600" cy="1859189"/>
          </a:xfrm>
        </p:spPr>
        <p:txBody>
          <a:bodyPr>
            <a:normAutofit fontScale="70000" lnSpcReduction="20000"/>
          </a:bodyPr>
          <a:lstStyle/>
          <a:p>
            <a:r>
              <a:rPr lang="en-US" dirty="0"/>
              <a:t>You can connect any USB device to you Raspberry Pi such as USB flash memory, mouse, keyboard, webcam, USB sound card. </a:t>
            </a:r>
          </a:p>
          <a:p>
            <a:r>
              <a:rPr lang="en-US" dirty="0"/>
              <a:t>The device needs to supported by the operation system that you have on your Raspberry Pi.</a:t>
            </a:r>
          </a:p>
          <a:p>
            <a:r>
              <a:rPr lang="en-US" dirty="0"/>
              <a:t>Raspberry Pi can power devices from 100 mA to 500 mA.</a:t>
            </a:r>
          </a:p>
          <a:p>
            <a:r>
              <a:rPr lang="en-US" dirty="0"/>
              <a:t>If you need more power for your USB device you should you a USB hub that has an external power supply.</a:t>
            </a:r>
          </a:p>
          <a:p>
            <a:pPr marL="0" indent="0">
              <a:buNone/>
            </a:pPr>
            <a:endParaRPr lang="en-US" dirty="0"/>
          </a:p>
        </p:txBody>
      </p:sp>
      <p:pic>
        <p:nvPicPr>
          <p:cNvPr id="11266" name="Picture 2" descr="Image result for raspberry pi 4 usb de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8529" y="3684814"/>
            <a:ext cx="3526971" cy="297008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Image result for raspberry pi c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871" y="3619499"/>
            <a:ext cx="3499757" cy="262481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9572" y="5934494"/>
            <a:ext cx="3003497" cy="804843"/>
          </a:xfrm>
          <a:prstGeom prst="rect">
            <a:avLst/>
          </a:prstGeom>
        </p:spPr>
      </p:pic>
    </p:spTree>
    <p:extLst>
      <p:ext uri="{BB962C8B-B14F-4D97-AF65-F5344CB8AC3E}">
        <p14:creationId xmlns:p14="http://schemas.microsoft.com/office/powerpoint/2010/main" val="3572338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Voltage Divider - 5V &lt;-&gt; 3.3V</a:t>
            </a:r>
          </a:p>
        </p:txBody>
      </p:sp>
      <p:sp>
        <p:nvSpPr>
          <p:cNvPr id="3" name="Content Placeholder 2"/>
          <p:cNvSpPr>
            <a:spLocks noGrp="1"/>
          </p:cNvSpPr>
          <p:nvPr>
            <p:ph idx="1"/>
          </p:nvPr>
        </p:nvSpPr>
        <p:spPr>
          <a:xfrm>
            <a:off x="70338" y="1512064"/>
            <a:ext cx="11767876" cy="3682546"/>
          </a:xfrm>
        </p:spPr>
        <p:txBody>
          <a:bodyPr>
            <a:normAutofit/>
          </a:bodyPr>
          <a:lstStyle/>
          <a:p>
            <a:r>
              <a:rPr lang="en-US" sz="2000" dirty="0">
                <a:solidFill>
                  <a:srgbClr val="222222"/>
                </a:solidFill>
                <a:latin typeface="arial" panose="020B0604020202020204" pitchFamily="34" charset="0"/>
              </a:rPr>
              <a:t>There is a problem when connecting a 5V device to the GPIO on a Raspberry Pi. The logic level on Raspberry Pi is 3.3V, so sensing 5V to the GPIO pin may damage the Raspberry Pi.  </a:t>
            </a:r>
          </a:p>
          <a:p>
            <a:r>
              <a:rPr lang="en-US" sz="2000" dirty="0">
                <a:solidFill>
                  <a:srgbClr val="222222"/>
                </a:solidFill>
                <a:latin typeface="arial" panose="020B0604020202020204" pitchFamily="34" charset="0"/>
              </a:rPr>
              <a:t>Therefore, we need to change the logic level from 5V to 3.3V. </a:t>
            </a:r>
          </a:p>
          <a:p>
            <a:r>
              <a:rPr lang="en-US" sz="2000" dirty="0">
                <a:solidFill>
                  <a:srgbClr val="222222"/>
                </a:solidFill>
                <a:latin typeface="arial" panose="020B0604020202020204" pitchFamily="34" charset="0"/>
              </a:rPr>
              <a:t>In our case voltage divider is used to connect a digital signal from a </a:t>
            </a:r>
            <a:r>
              <a:rPr lang="en-US" sz="2000" b="1" dirty="0">
                <a:solidFill>
                  <a:srgbClr val="222222"/>
                </a:solidFill>
                <a:latin typeface="arial" panose="020B0604020202020204" pitchFamily="34" charset="0"/>
              </a:rPr>
              <a:t>5V</a:t>
            </a:r>
            <a:r>
              <a:rPr lang="en-US" sz="2000" dirty="0">
                <a:solidFill>
                  <a:srgbClr val="222222"/>
                </a:solidFill>
                <a:latin typeface="arial" panose="020B0604020202020204" pitchFamily="34" charset="0"/>
              </a:rPr>
              <a:t> device to a GPIO pin on the Pi, which requires a </a:t>
            </a:r>
            <a:r>
              <a:rPr lang="en-US" sz="2000" b="1" dirty="0">
                <a:solidFill>
                  <a:srgbClr val="222222"/>
                </a:solidFill>
                <a:latin typeface="arial" panose="020B0604020202020204" pitchFamily="34" charset="0"/>
              </a:rPr>
              <a:t>3.3V</a:t>
            </a:r>
            <a:r>
              <a:rPr lang="en-US" sz="2000" dirty="0">
                <a:solidFill>
                  <a:srgbClr val="222222"/>
                </a:solidFill>
                <a:latin typeface="arial" panose="020B0604020202020204" pitchFamily="34" charset="0"/>
              </a:rPr>
              <a:t> input level.</a:t>
            </a:r>
          </a:p>
          <a:p>
            <a:r>
              <a:rPr lang="en-US" sz="2000" dirty="0">
                <a:solidFill>
                  <a:srgbClr val="222222"/>
                </a:solidFill>
                <a:latin typeface="arial" panose="020B0604020202020204" pitchFamily="34" charset="0"/>
              </a:rPr>
              <a:t>Raspberry Pi uses 3.3V logic level to decrease the power consumption.</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2292" name="Picture 4" descr="Input divi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4941" y="3867431"/>
            <a:ext cx="3004618" cy="109877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Picture of Arduino to RPi:  three ways to convert 5 volts to 3.3 vol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546" y="3167593"/>
            <a:ext cx="3492978" cy="250142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2" name="Ink 11"/>
              <p14:cNvContentPartPr/>
              <p14:nvPr/>
            </p14:nvContentPartPr>
            <p14:xfrm>
              <a:off x="9545007" y="4150476"/>
              <a:ext cx="637560" cy="540720"/>
            </p14:xfrm>
          </p:contentPart>
        </mc:Choice>
        <mc:Fallback xmlns="">
          <p:pic>
            <p:nvPicPr>
              <p:cNvPr id="12" name="Ink 11"/>
              <p:cNvPicPr/>
              <p:nvPr/>
            </p:nvPicPr>
            <p:blipFill>
              <a:blip r:embed="rId6"/>
              <a:stretch>
                <a:fillRect/>
              </a:stretch>
            </p:blipFill>
            <p:spPr>
              <a:xfrm>
                <a:off x="9524127" y="4125996"/>
                <a:ext cx="681480" cy="586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7573287" y="4665636"/>
              <a:ext cx="2058480" cy="680040"/>
            </p14:xfrm>
          </p:contentPart>
        </mc:Choice>
        <mc:Fallback xmlns="">
          <p:pic>
            <p:nvPicPr>
              <p:cNvPr id="15" name="Ink 14"/>
              <p:cNvPicPr/>
              <p:nvPr/>
            </p:nvPicPr>
            <p:blipFill>
              <a:blip r:embed="rId8"/>
              <a:stretch>
                <a:fillRect/>
              </a:stretch>
            </p:blipFill>
            <p:spPr>
              <a:xfrm>
                <a:off x="7556727" y="4642596"/>
                <a:ext cx="2097720" cy="722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7447016" y="4695847"/>
              <a:ext cx="349200" cy="270360"/>
            </p14:xfrm>
          </p:contentPart>
        </mc:Choice>
        <mc:Fallback xmlns="">
          <p:pic>
            <p:nvPicPr>
              <p:cNvPr id="17" name="Ink 16"/>
              <p:cNvPicPr/>
              <p:nvPr/>
            </p:nvPicPr>
            <p:blipFill>
              <a:blip r:embed="rId10"/>
              <a:stretch>
                <a:fillRect/>
              </a:stretch>
            </p:blipFill>
            <p:spPr>
              <a:xfrm>
                <a:off x="7434776" y="4674247"/>
                <a:ext cx="384480" cy="311760"/>
              </a:xfrm>
              <a:prstGeom prst="rect">
                <a:avLst/>
              </a:prstGeom>
            </p:spPr>
          </p:pic>
        </mc:Fallback>
      </mc:AlternateContent>
      <p:sp>
        <p:nvSpPr>
          <p:cNvPr id="18" name="TextBox 17"/>
          <p:cNvSpPr txBox="1"/>
          <p:nvPr/>
        </p:nvSpPr>
        <p:spPr>
          <a:xfrm>
            <a:off x="1493781" y="4543991"/>
            <a:ext cx="4010204" cy="923330"/>
          </a:xfrm>
          <a:prstGeom prst="rect">
            <a:avLst/>
          </a:prstGeom>
          <a:noFill/>
        </p:spPr>
        <p:txBody>
          <a:bodyPr wrap="square" rtlCol="0">
            <a:spAutoFit/>
          </a:bodyPr>
          <a:lstStyle/>
          <a:p>
            <a:r>
              <a:rPr lang="en-US" dirty="0"/>
              <a:t>You can build your own voltage divider or you can buy a voltage divider circuit board.</a:t>
            </a:r>
          </a:p>
        </p:txBody>
      </p:sp>
    </p:spTree>
    <p:extLst>
      <p:ext uri="{BB962C8B-B14F-4D97-AF65-F5344CB8AC3E}">
        <p14:creationId xmlns:p14="http://schemas.microsoft.com/office/powerpoint/2010/main" val="3951849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Arduino?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pic>
        <p:nvPicPr>
          <p:cNvPr id="16386" name="Picture 2" descr="Image result for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5800" y="3015630"/>
            <a:ext cx="3269273" cy="2615418"/>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4" descr="Image result for Arduino"/>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90" name="Picture 6" descr="Image result for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0706" y="838200"/>
            <a:ext cx="2139462" cy="21394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73723" y="1690688"/>
            <a:ext cx="7274169"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Arduino is an open-source electronics platform. It has a microcontroller on it. It also has input and output pins on it.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Arduino consist of both a physical programmable circuit board and a IDE that runs on an computer. IDE is used to write code and upload it to the physical board.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is very popular and it is supported by a very large community.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Microcontroller is a </a:t>
            </a:r>
            <a:r>
              <a:rPr lang="en-US" dirty="0" err="1"/>
              <a:t>SoC</a:t>
            </a:r>
            <a:r>
              <a:rPr lang="en-US" dirty="0"/>
              <a:t> just like the chipset that is on Raspberry Pi. </a:t>
            </a:r>
          </a:p>
        </p:txBody>
      </p:sp>
    </p:spTree>
    <p:extLst>
      <p:ext uri="{BB962C8B-B14F-4D97-AF65-F5344CB8AC3E}">
        <p14:creationId xmlns:p14="http://schemas.microsoft.com/office/powerpoint/2010/main" val="12476262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384" y="186705"/>
            <a:ext cx="10515600" cy="1325563"/>
          </a:xfrm>
        </p:spPr>
        <p:txBody>
          <a:bodyPr/>
          <a:lstStyle/>
          <a:p>
            <a:r>
              <a:rPr lang="en-US" dirty="0"/>
              <a:t>Arduino vs Raspberry Pi</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76605297"/>
              </p:ext>
            </p:extLst>
          </p:nvPr>
        </p:nvGraphicFramePr>
        <p:xfrm>
          <a:off x="161692" y="1249620"/>
          <a:ext cx="11868616" cy="5191760"/>
        </p:xfrm>
        <a:graphic>
          <a:graphicData uri="http://schemas.openxmlformats.org/drawingml/2006/table">
            <a:tbl>
              <a:tblPr firstRow="1" bandRow="1">
                <a:tableStyleId>{5C22544A-7EE6-4342-B048-85BDC9FD1C3A}</a:tableStyleId>
              </a:tblPr>
              <a:tblGrid>
                <a:gridCol w="5934308">
                  <a:extLst>
                    <a:ext uri="{9D8B030D-6E8A-4147-A177-3AD203B41FA5}">
                      <a16:colId xmlns:a16="http://schemas.microsoft.com/office/drawing/2014/main" val="550518208"/>
                    </a:ext>
                  </a:extLst>
                </a:gridCol>
                <a:gridCol w="5934308">
                  <a:extLst>
                    <a:ext uri="{9D8B030D-6E8A-4147-A177-3AD203B41FA5}">
                      <a16:colId xmlns:a16="http://schemas.microsoft.com/office/drawing/2014/main" val="3784519853"/>
                    </a:ext>
                  </a:extLst>
                </a:gridCol>
              </a:tblGrid>
              <a:tr h="370840">
                <a:tc>
                  <a:txBody>
                    <a:bodyPr/>
                    <a:lstStyle/>
                    <a:p>
                      <a:r>
                        <a:rPr lang="en-US" dirty="0"/>
                        <a:t>Arduino </a:t>
                      </a:r>
                    </a:p>
                  </a:txBody>
                  <a:tcPr/>
                </a:tc>
                <a:tc>
                  <a:txBody>
                    <a:bodyPr/>
                    <a:lstStyle/>
                    <a:p>
                      <a:endParaRPr lang="en-US"/>
                    </a:p>
                  </a:txBody>
                  <a:tcPr/>
                </a:tc>
                <a:extLst>
                  <a:ext uri="{0D108BD9-81ED-4DB2-BD59-A6C34878D82A}">
                    <a16:rowId xmlns:a16="http://schemas.microsoft.com/office/drawing/2014/main" val="1295951863"/>
                  </a:ext>
                </a:extLst>
              </a:tr>
              <a:tr h="370840">
                <a:tc>
                  <a:txBody>
                    <a:bodyPr/>
                    <a:lstStyle/>
                    <a:p>
                      <a:r>
                        <a:rPr lang="en-US" dirty="0"/>
                        <a:t>Slower</a:t>
                      </a:r>
                    </a:p>
                  </a:txBody>
                  <a:tcPr/>
                </a:tc>
                <a:tc>
                  <a:txBody>
                    <a:bodyPr/>
                    <a:lstStyle/>
                    <a:p>
                      <a:r>
                        <a:rPr lang="en-US" dirty="0"/>
                        <a:t>Faster</a:t>
                      </a:r>
                    </a:p>
                  </a:txBody>
                  <a:tcPr/>
                </a:tc>
                <a:extLst>
                  <a:ext uri="{0D108BD9-81ED-4DB2-BD59-A6C34878D82A}">
                    <a16:rowId xmlns:a16="http://schemas.microsoft.com/office/drawing/2014/main" val="76603129"/>
                  </a:ext>
                </a:extLst>
              </a:tr>
              <a:tr h="370840">
                <a:tc>
                  <a:txBody>
                    <a:bodyPr/>
                    <a:lstStyle/>
                    <a:p>
                      <a:r>
                        <a:rPr lang="en-US" dirty="0"/>
                        <a:t>32-bit processor ( Can have more resolution)</a:t>
                      </a:r>
                    </a:p>
                  </a:txBody>
                  <a:tcPr/>
                </a:tc>
                <a:tc>
                  <a:txBody>
                    <a:bodyPr/>
                    <a:lstStyle/>
                    <a:p>
                      <a:r>
                        <a:rPr lang="en-US" dirty="0"/>
                        <a:t>8- bit processor</a:t>
                      </a:r>
                    </a:p>
                  </a:txBody>
                  <a:tcPr/>
                </a:tc>
                <a:extLst>
                  <a:ext uri="{0D108BD9-81ED-4DB2-BD59-A6C34878D82A}">
                    <a16:rowId xmlns:a16="http://schemas.microsoft.com/office/drawing/2014/main" val="3601822246"/>
                  </a:ext>
                </a:extLst>
              </a:tr>
              <a:tr h="370840">
                <a:tc>
                  <a:txBody>
                    <a:bodyPr/>
                    <a:lstStyle/>
                    <a:p>
                      <a:r>
                        <a:rPr lang="en-US" dirty="0"/>
                        <a:t>Address base is bigger</a:t>
                      </a:r>
                    </a:p>
                  </a:txBody>
                  <a:tcPr/>
                </a:tc>
                <a:tc>
                  <a:txBody>
                    <a:bodyPr/>
                    <a:lstStyle/>
                    <a:p>
                      <a:r>
                        <a:rPr lang="en-US" dirty="0"/>
                        <a:t>Smaller address</a:t>
                      </a:r>
                      <a:r>
                        <a:rPr lang="en-US" baseline="0" dirty="0"/>
                        <a:t> base</a:t>
                      </a:r>
                      <a:endParaRPr lang="en-US" dirty="0"/>
                    </a:p>
                  </a:txBody>
                  <a:tcPr/>
                </a:tc>
                <a:extLst>
                  <a:ext uri="{0D108BD9-81ED-4DB2-BD59-A6C34878D82A}">
                    <a16:rowId xmlns:a16="http://schemas.microsoft.com/office/drawing/2014/main" val="3908553089"/>
                  </a:ext>
                </a:extLst>
              </a:tr>
              <a:tr h="370840">
                <a:tc>
                  <a:txBody>
                    <a:bodyPr/>
                    <a:lstStyle/>
                    <a:p>
                      <a:r>
                        <a:rPr lang="en-US" dirty="0"/>
                        <a:t>32K</a:t>
                      </a:r>
                      <a:r>
                        <a:rPr lang="en-US" baseline="0" dirty="0"/>
                        <a:t> Flash</a:t>
                      </a:r>
                      <a:endParaRPr lang="en-US" dirty="0"/>
                    </a:p>
                  </a:txBody>
                  <a:tcPr/>
                </a:tc>
                <a:tc>
                  <a:txBody>
                    <a:bodyPr/>
                    <a:lstStyle/>
                    <a:p>
                      <a:r>
                        <a:rPr lang="en-US" dirty="0"/>
                        <a:t>4GB</a:t>
                      </a:r>
                      <a:r>
                        <a:rPr lang="en-US" baseline="0" dirty="0"/>
                        <a:t> </a:t>
                      </a:r>
                      <a:r>
                        <a:rPr lang="en-US" dirty="0"/>
                        <a:t>Flash</a:t>
                      </a:r>
                    </a:p>
                  </a:txBody>
                  <a:tcPr/>
                </a:tc>
                <a:extLst>
                  <a:ext uri="{0D108BD9-81ED-4DB2-BD59-A6C34878D82A}">
                    <a16:rowId xmlns:a16="http://schemas.microsoft.com/office/drawing/2014/main" val="3676032648"/>
                  </a:ext>
                </a:extLst>
              </a:tr>
              <a:tr h="370840">
                <a:tc>
                  <a:txBody>
                    <a:bodyPr/>
                    <a:lstStyle/>
                    <a:p>
                      <a:r>
                        <a:rPr lang="en-US" dirty="0"/>
                        <a:t>2K SRAM + ADC</a:t>
                      </a:r>
                    </a:p>
                  </a:txBody>
                  <a:tcPr/>
                </a:tc>
                <a:tc>
                  <a:txBody>
                    <a:bodyPr/>
                    <a:lstStyle/>
                    <a:p>
                      <a:r>
                        <a:rPr lang="en-US" dirty="0"/>
                        <a:t>512K</a:t>
                      </a:r>
                      <a:r>
                        <a:rPr lang="en-US" baseline="0" dirty="0"/>
                        <a:t> SRAM + SD Card</a:t>
                      </a:r>
                      <a:endParaRPr lang="en-US" dirty="0"/>
                    </a:p>
                  </a:txBody>
                  <a:tcPr/>
                </a:tc>
                <a:extLst>
                  <a:ext uri="{0D108BD9-81ED-4DB2-BD59-A6C34878D82A}">
                    <a16:rowId xmlns:a16="http://schemas.microsoft.com/office/drawing/2014/main" val="2438733353"/>
                  </a:ext>
                </a:extLst>
              </a:tr>
              <a:tr h="370840">
                <a:tc>
                  <a:txBody>
                    <a:bodyPr/>
                    <a:lstStyle/>
                    <a:p>
                      <a:r>
                        <a:rPr lang="en-US" dirty="0"/>
                        <a:t>5V Voltage Level – consumes</a:t>
                      </a:r>
                      <a:r>
                        <a:rPr lang="en-US" baseline="0" dirty="0"/>
                        <a:t> more power</a:t>
                      </a:r>
                      <a:endParaRPr lang="en-US" dirty="0"/>
                    </a:p>
                  </a:txBody>
                  <a:tcPr/>
                </a:tc>
                <a:tc>
                  <a:txBody>
                    <a:bodyPr/>
                    <a:lstStyle/>
                    <a:p>
                      <a:r>
                        <a:rPr lang="en-US" dirty="0"/>
                        <a:t>3.3 Voltage level - consumes less</a:t>
                      </a:r>
                      <a:r>
                        <a:rPr lang="en-US" baseline="0" dirty="0"/>
                        <a:t> power</a:t>
                      </a:r>
                      <a:endParaRPr lang="en-US" dirty="0"/>
                    </a:p>
                  </a:txBody>
                  <a:tcPr/>
                </a:tc>
                <a:extLst>
                  <a:ext uri="{0D108BD9-81ED-4DB2-BD59-A6C34878D82A}">
                    <a16:rowId xmlns:a16="http://schemas.microsoft.com/office/drawing/2014/main" val="91030008"/>
                  </a:ext>
                </a:extLst>
              </a:tr>
              <a:tr h="370840">
                <a:tc>
                  <a:txBody>
                    <a:bodyPr/>
                    <a:lstStyle/>
                    <a:p>
                      <a:r>
                        <a:rPr lang="en-US" dirty="0"/>
                        <a:t>Application (IDE) to Microcontroller ( Very Fast)</a:t>
                      </a:r>
                    </a:p>
                  </a:txBody>
                  <a:tcPr/>
                </a:tc>
                <a:tc>
                  <a:txBody>
                    <a:bodyPr/>
                    <a:lstStyle/>
                    <a:p>
                      <a:r>
                        <a:rPr lang="en-US" dirty="0"/>
                        <a:t>Runs a</a:t>
                      </a:r>
                      <a:r>
                        <a:rPr lang="en-US" baseline="0" dirty="0"/>
                        <a:t>n operating system ( Layer of software that run on </a:t>
                      </a:r>
                      <a:r>
                        <a:rPr lang="en-US" baseline="0" dirty="0" err="1"/>
                        <a:t>hw</a:t>
                      </a:r>
                      <a:r>
                        <a:rPr lang="en-US" baseline="0" dirty="0"/>
                        <a:t>)</a:t>
                      </a:r>
                      <a:endParaRPr lang="en-US" dirty="0"/>
                    </a:p>
                  </a:txBody>
                  <a:tcPr/>
                </a:tc>
                <a:extLst>
                  <a:ext uri="{0D108BD9-81ED-4DB2-BD59-A6C34878D82A}">
                    <a16:rowId xmlns:a16="http://schemas.microsoft.com/office/drawing/2014/main" val="2009072603"/>
                  </a:ext>
                </a:extLst>
              </a:tr>
              <a:tr h="370840">
                <a:tc>
                  <a:txBody>
                    <a:bodyPr/>
                    <a:lstStyle/>
                    <a:p>
                      <a:endParaRPr lang="en-US" dirty="0"/>
                    </a:p>
                  </a:txBody>
                  <a:tcPr/>
                </a:tc>
                <a:tc>
                  <a:txBody>
                    <a:bodyPr/>
                    <a:lstStyle/>
                    <a:p>
                      <a:r>
                        <a:rPr lang="en-US" dirty="0"/>
                        <a:t>App -&gt; </a:t>
                      </a:r>
                      <a:r>
                        <a:rPr lang="en-US" dirty="0" err="1"/>
                        <a:t>Librarry</a:t>
                      </a:r>
                      <a:r>
                        <a:rPr lang="en-US" dirty="0"/>
                        <a:t> -&gt; </a:t>
                      </a:r>
                      <a:r>
                        <a:rPr lang="en-US" dirty="0" err="1"/>
                        <a:t>SystemCalls</a:t>
                      </a:r>
                      <a:r>
                        <a:rPr lang="en-US" dirty="0"/>
                        <a:t> -&gt; Microcontroller</a:t>
                      </a:r>
                    </a:p>
                  </a:txBody>
                  <a:tcPr/>
                </a:tc>
                <a:extLst>
                  <a:ext uri="{0D108BD9-81ED-4DB2-BD59-A6C34878D82A}">
                    <a16:rowId xmlns:a16="http://schemas.microsoft.com/office/drawing/2014/main" val="896538952"/>
                  </a:ext>
                </a:extLst>
              </a:tr>
              <a:tr h="370840">
                <a:tc>
                  <a:txBody>
                    <a:bodyPr/>
                    <a:lstStyle/>
                    <a:p>
                      <a:endParaRPr lang="en-US" dirty="0"/>
                    </a:p>
                  </a:txBody>
                  <a:tcPr/>
                </a:tc>
                <a:tc>
                  <a:txBody>
                    <a:bodyPr/>
                    <a:lstStyle/>
                    <a:p>
                      <a:r>
                        <a:rPr lang="en-US" dirty="0"/>
                        <a:t>Require Memory</a:t>
                      </a:r>
                      <a:r>
                        <a:rPr lang="en-US" baseline="0" dirty="0"/>
                        <a:t> </a:t>
                      </a:r>
                      <a:endParaRPr lang="en-US" dirty="0"/>
                    </a:p>
                  </a:txBody>
                  <a:tcPr/>
                </a:tc>
                <a:extLst>
                  <a:ext uri="{0D108BD9-81ED-4DB2-BD59-A6C34878D82A}">
                    <a16:rowId xmlns:a16="http://schemas.microsoft.com/office/drawing/2014/main" val="1865779699"/>
                  </a:ext>
                </a:extLst>
              </a:tr>
              <a:tr h="370840">
                <a:tc>
                  <a:txBody>
                    <a:bodyPr/>
                    <a:lstStyle/>
                    <a:p>
                      <a:endParaRPr lang="en-US" dirty="0"/>
                    </a:p>
                  </a:txBody>
                  <a:tcPr/>
                </a:tc>
                <a:tc>
                  <a:txBody>
                    <a:bodyPr/>
                    <a:lstStyle/>
                    <a:p>
                      <a:r>
                        <a:rPr lang="en-US" dirty="0"/>
                        <a:t>+ Text-based interface,</a:t>
                      </a:r>
                      <a:r>
                        <a:rPr lang="en-US" baseline="0" dirty="0"/>
                        <a:t> </a:t>
                      </a:r>
                      <a:r>
                        <a:rPr lang="en-US" dirty="0"/>
                        <a:t>Graphic</a:t>
                      </a:r>
                      <a:r>
                        <a:rPr lang="en-US" baseline="0" dirty="0"/>
                        <a:t> Interface</a:t>
                      </a:r>
                      <a:endParaRPr lang="en-US" dirty="0"/>
                    </a:p>
                  </a:txBody>
                  <a:tcPr/>
                </a:tc>
                <a:extLst>
                  <a:ext uri="{0D108BD9-81ED-4DB2-BD59-A6C34878D82A}">
                    <a16:rowId xmlns:a16="http://schemas.microsoft.com/office/drawing/2014/main" val="3383215656"/>
                  </a:ext>
                </a:extLst>
              </a:tr>
              <a:tr h="370840">
                <a:tc>
                  <a:txBody>
                    <a:bodyPr/>
                    <a:lstStyle/>
                    <a:p>
                      <a:endParaRPr lang="en-US" dirty="0"/>
                    </a:p>
                  </a:txBody>
                  <a:tcPr/>
                </a:tc>
                <a:tc>
                  <a:txBody>
                    <a:bodyPr/>
                    <a:lstStyle/>
                    <a:p>
                      <a:r>
                        <a:rPr lang="en-US" dirty="0"/>
                        <a:t>Multiple Processes</a:t>
                      </a:r>
                    </a:p>
                  </a:txBody>
                  <a:tcPr/>
                </a:tc>
                <a:extLst>
                  <a:ext uri="{0D108BD9-81ED-4DB2-BD59-A6C34878D82A}">
                    <a16:rowId xmlns:a16="http://schemas.microsoft.com/office/drawing/2014/main" val="326833925"/>
                  </a:ext>
                </a:extLst>
              </a:tr>
              <a:tr h="370840">
                <a:tc>
                  <a:txBody>
                    <a:bodyPr/>
                    <a:lstStyle/>
                    <a:p>
                      <a:r>
                        <a:rPr lang="en-US" dirty="0"/>
                        <a:t>Need to write code to add devices</a:t>
                      </a:r>
                    </a:p>
                  </a:txBody>
                  <a:tcPr/>
                </a:tc>
                <a:tc>
                  <a:txBody>
                    <a:bodyPr/>
                    <a:lstStyle/>
                    <a:p>
                      <a:r>
                        <a:rPr lang="en-US" dirty="0"/>
                        <a:t>No need to write</a:t>
                      </a:r>
                      <a:r>
                        <a:rPr lang="en-US" baseline="0" dirty="0"/>
                        <a:t> any code to use devices</a:t>
                      </a:r>
                      <a:endParaRPr lang="en-US" dirty="0"/>
                    </a:p>
                  </a:txBody>
                  <a:tcPr/>
                </a:tc>
                <a:extLst>
                  <a:ext uri="{0D108BD9-81ED-4DB2-BD59-A6C34878D82A}">
                    <a16:rowId xmlns:a16="http://schemas.microsoft.com/office/drawing/2014/main" val="3211623231"/>
                  </a:ext>
                </a:extLst>
              </a:tr>
              <a:tr h="370840">
                <a:tc>
                  <a:txBody>
                    <a:bodyPr/>
                    <a:lstStyle/>
                    <a:p>
                      <a:r>
                        <a:rPr lang="en-US" dirty="0"/>
                        <a:t>$25</a:t>
                      </a:r>
                    </a:p>
                  </a:txBody>
                  <a:tcPr/>
                </a:tc>
                <a:tc>
                  <a:txBody>
                    <a:bodyPr/>
                    <a:lstStyle/>
                    <a:p>
                      <a:r>
                        <a:rPr lang="en-US" dirty="0"/>
                        <a:t>$35</a:t>
                      </a:r>
                    </a:p>
                  </a:txBody>
                  <a:tcPr/>
                </a:tc>
                <a:extLst>
                  <a:ext uri="{0D108BD9-81ED-4DB2-BD59-A6C34878D82A}">
                    <a16:rowId xmlns:a16="http://schemas.microsoft.com/office/drawing/2014/main" val="1434655154"/>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7118" y="6178731"/>
            <a:ext cx="2534882" cy="679269"/>
          </a:xfrm>
          <a:prstGeom prst="rect">
            <a:avLst/>
          </a:prstGeom>
        </p:spPr>
      </p:pic>
      <p:sp>
        <p:nvSpPr>
          <p:cNvPr id="6" name="AutoShape 2" descr="Image result for arduino vs raspberry"/>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arduino vs raspberry"/>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52866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it really an </a:t>
            </a:r>
            <a:r>
              <a:rPr lang="en-US" dirty="0" err="1"/>
              <a:t>IoT</a:t>
            </a:r>
            <a:r>
              <a:rPr lang="en-US" dirty="0"/>
              <a:t> device?</a:t>
            </a:r>
          </a:p>
        </p:txBody>
      </p:sp>
      <p:sp>
        <p:nvSpPr>
          <p:cNvPr id="3" name="Content Placeholder 2"/>
          <p:cNvSpPr>
            <a:spLocks noGrp="1"/>
          </p:cNvSpPr>
          <p:nvPr>
            <p:ph idx="1"/>
          </p:nvPr>
        </p:nvSpPr>
        <p:spPr>
          <a:xfrm>
            <a:off x="838200" y="2013194"/>
            <a:ext cx="10515600" cy="3637329"/>
          </a:xfrm>
        </p:spPr>
        <p:txBody>
          <a:bodyPr/>
          <a:lstStyle/>
          <a:p>
            <a:r>
              <a:rPr lang="en-US" dirty="0" err="1"/>
              <a:t>IoT</a:t>
            </a:r>
            <a:r>
              <a:rPr lang="en-US" dirty="0"/>
              <a:t> means Internet of Things, and Internet of Things means internetworking devices with some electronics, sensors, actuators, and software. </a:t>
            </a:r>
          </a:p>
          <a:p>
            <a:r>
              <a:rPr lang="en-US" dirty="0"/>
              <a:t>If you use your Raspberry Pi as a laptop, it is a substitute for your laptop. </a:t>
            </a:r>
          </a:p>
          <a:p>
            <a:r>
              <a:rPr lang="en-US" dirty="0"/>
              <a:t>However, if you add some electronics to your </a:t>
            </a:r>
            <a:r>
              <a:rPr lang="en-US" dirty="0" err="1"/>
              <a:t>Raspbeery</a:t>
            </a:r>
            <a:r>
              <a:rPr lang="en-US" dirty="0"/>
              <a:t> Pi sensors, motors, displays, microphone, and try to read from and send data to your Raspberry Pi via a network connection, it is a </a:t>
            </a:r>
            <a:r>
              <a:rPr lang="en-US" dirty="0" err="1"/>
              <a:t>IoT</a:t>
            </a:r>
            <a:r>
              <a:rPr lang="en-US" dirty="0"/>
              <a:t> device.</a:t>
            </a:r>
          </a:p>
        </p:txBody>
      </p:sp>
    </p:spTree>
    <p:extLst>
      <p:ext uri="{BB962C8B-B14F-4D97-AF65-F5344CB8AC3E}">
        <p14:creationId xmlns:p14="http://schemas.microsoft.com/office/powerpoint/2010/main" val="2543191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things you can do with it</a:t>
            </a:r>
          </a:p>
        </p:txBody>
      </p:sp>
      <p:sp>
        <p:nvSpPr>
          <p:cNvPr id="3" name="Content Placeholder 2"/>
          <p:cNvSpPr>
            <a:spLocks noGrp="1"/>
          </p:cNvSpPr>
          <p:nvPr>
            <p:ph idx="1"/>
          </p:nvPr>
        </p:nvSpPr>
        <p:spPr>
          <a:xfrm>
            <a:off x="838200" y="2978947"/>
            <a:ext cx="10515600" cy="1001225"/>
          </a:xfrm>
        </p:spPr>
        <p:txBody>
          <a:bodyPr/>
          <a:lstStyle/>
          <a:p>
            <a:r>
              <a:rPr lang="en-US" dirty="0">
                <a:hlinkClick r:id="rId2"/>
              </a:rPr>
              <a:t>https://www.raspberrypi.org/magpi-issues/MagPi50.pdf</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92907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you will need</a:t>
            </a:r>
          </a:p>
        </p:txBody>
      </p:sp>
      <p:sp>
        <p:nvSpPr>
          <p:cNvPr id="3" name="Content Placeholder 2"/>
          <p:cNvSpPr>
            <a:spLocks noGrp="1"/>
          </p:cNvSpPr>
          <p:nvPr>
            <p:ph idx="1"/>
          </p:nvPr>
        </p:nvSpPr>
        <p:spPr>
          <a:xfrm>
            <a:off x="838200" y="1550133"/>
            <a:ext cx="10515600" cy="4351338"/>
          </a:xfrm>
        </p:spPr>
        <p:txBody>
          <a:bodyPr/>
          <a:lstStyle/>
          <a:p>
            <a:r>
              <a:rPr lang="en-US" dirty="0"/>
              <a:t>USB Charger</a:t>
            </a:r>
          </a:p>
          <a:p>
            <a:r>
              <a:rPr lang="en-US" dirty="0"/>
              <a:t>HDMI Cable</a:t>
            </a:r>
          </a:p>
          <a:p>
            <a:r>
              <a:rPr lang="en-US" dirty="0"/>
              <a:t>HDMI to VGA Adaptor</a:t>
            </a:r>
          </a:p>
          <a:p>
            <a:r>
              <a:rPr lang="en-US" dirty="0"/>
              <a:t>Mouse</a:t>
            </a:r>
          </a:p>
          <a:p>
            <a:r>
              <a:rPr lang="en-US" dirty="0"/>
              <a:t>Keyboard</a:t>
            </a:r>
          </a:p>
          <a:p>
            <a:r>
              <a:rPr lang="en-US" dirty="0">
                <a:solidFill>
                  <a:srgbClr val="FF0000"/>
                </a:solidFill>
              </a:rPr>
              <a:t>Micro SD Card (only buy this one) Class 10 - 16 GB Micro SD Card</a:t>
            </a:r>
          </a:p>
          <a:p>
            <a:r>
              <a:rPr lang="en-US" dirty="0"/>
              <a:t>Monitor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036133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sp>
        <p:nvSpPr>
          <p:cNvPr id="3" name="Content Placeholder 2"/>
          <p:cNvSpPr>
            <a:spLocks noGrp="1"/>
          </p:cNvSpPr>
          <p:nvPr>
            <p:ph idx="1"/>
          </p:nvPr>
        </p:nvSpPr>
        <p:spPr>
          <a:xfrm>
            <a:off x="791306" y="1377462"/>
            <a:ext cx="10767647" cy="4553316"/>
          </a:xfrm>
        </p:spPr>
        <p:txBody>
          <a:bodyPr>
            <a:normAutofit fontScale="62500" lnSpcReduction="20000"/>
          </a:bodyPr>
          <a:lstStyle/>
          <a:p>
            <a:pPr marL="0" indent="0">
              <a:buNone/>
            </a:pPr>
            <a:r>
              <a:rPr lang="en-US" dirty="0"/>
              <a:t>Since it takes a long time to download all these files, you need to download them on your laptop before you come to the lecture next week.  </a:t>
            </a:r>
          </a:p>
          <a:p>
            <a:pPr marL="0" indent="0">
              <a:buNone/>
            </a:pPr>
            <a:endParaRPr lang="en-US" dirty="0"/>
          </a:p>
          <a:p>
            <a:r>
              <a:rPr lang="en-US" dirty="0" err="1"/>
              <a:t>Raspbian</a:t>
            </a:r>
            <a:r>
              <a:rPr lang="en-US" dirty="0"/>
              <a:t> Jessie with PIXEL</a:t>
            </a:r>
          </a:p>
          <a:p>
            <a:pPr lvl="1"/>
            <a:r>
              <a:rPr lang="en-US" dirty="0">
                <a:hlinkClick r:id="rId2"/>
              </a:rPr>
              <a:t>https://www.raspberrypi.org/downloads/raspbian/</a:t>
            </a:r>
            <a:endParaRPr lang="en-US" dirty="0"/>
          </a:p>
          <a:p>
            <a:pPr lvl="1"/>
            <a:endParaRPr lang="en-US" dirty="0"/>
          </a:p>
          <a:p>
            <a:r>
              <a:rPr lang="en-US" dirty="0"/>
              <a:t>Micro SD Card Formatter</a:t>
            </a:r>
          </a:p>
          <a:p>
            <a:pPr lvl="1"/>
            <a:r>
              <a:rPr lang="en-US" dirty="0">
                <a:hlinkClick r:id="rId3"/>
              </a:rPr>
              <a:t>https://www.sdcard.org/downloads/formatter_4/</a:t>
            </a:r>
            <a:endParaRPr lang="en-US" dirty="0"/>
          </a:p>
          <a:p>
            <a:pPr lvl="1"/>
            <a:endParaRPr lang="en-US" dirty="0"/>
          </a:p>
          <a:p>
            <a:r>
              <a:rPr lang="en-US" dirty="0"/>
              <a:t>RUFUS (If you use Linux or Windows)</a:t>
            </a:r>
          </a:p>
          <a:p>
            <a:pPr lvl="1"/>
            <a:r>
              <a:rPr lang="en-US" dirty="0">
                <a:hlinkClick r:id="rId4"/>
              </a:rPr>
              <a:t>https://rufus.akeo.ie/</a:t>
            </a:r>
            <a:endParaRPr lang="en-US" dirty="0"/>
          </a:p>
          <a:p>
            <a:pPr marL="457200" lvl="1" indent="0">
              <a:buNone/>
            </a:pPr>
            <a:endParaRPr lang="en-US" dirty="0"/>
          </a:p>
          <a:p>
            <a:r>
              <a:rPr lang="en-US" dirty="0" err="1"/>
              <a:t>Ubootin</a:t>
            </a:r>
            <a:r>
              <a:rPr lang="en-US" dirty="0"/>
              <a:t> (If you use OSX)</a:t>
            </a:r>
          </a:p>
          <a:p>
            <a:pPr lvl="1"/>
            <a:r>
              <a:rPr lang="en-US" dirty="0">
                <a:hlinkClick r:id="rId5"/>
              </a:rPr>
              <a:t>https://unetbootin.github.io/</a:t>
            </a:r>
            <a:endParaRPr lang="en-US" dirty="0"/>
          </a:p>
          <a:p>
            <a:pPr marL="457200" lvl="1" indent="0">
              <a:buNone/>
            </a:pPr>
            <a:endParaRPr lang="en-US" dirty="0"/>
          </a:p>
          <a:p>
            <a:r>
              <a:rPr lang="en-US" dirty="0"/>
              <a:t>Putty (If you use Windows)</a:t>
            </a:r>
          </a:p>
          <a:p>
            <a:pPr lvl="1"/>
            <a:r>
              <a:rPr lang="en-US" dirty="0">
                <a:hlinkClick r:id="rId6"/>
              </a:rPr>
              <a:t>http://www.chiark.greenend.org.uk/~sgtatham/putty/download.html</a:t>
            </a:r>
            <a:endParaRPr lang="en-US" dirty="0"/>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566159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Raspbian</a:t>
            </a:r>
            <a:r>
              <a:rPr lang="en-US" dirty="0"/>
              <a:t> Jessie</a:t>
            </a:r>
          </a:p>
        </p:txBody>
      </p:sp>
      <p:pic>
        <p:nvPicPr>
          <p:cNvPr id="14344" name="Picture 8" descr="Image result for raspbian jess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4187" y="1512277"/>
            <a:ext cx="6795107" cy="4249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56493" y="1512277"/>
            <a:ext cx="4308230" cy="4801314"/>
          </a:xfrm>
          <a:prstGeom prst="rect">
            <a:avLst/>
          </a:prstGeom>
          <a:noFill/>
        </p:spPr>
        <p:txBody>
          <a:bodyPr wrap="square" rtlCol="0">
            <a:spAutoFit/>
          </a:bodyPr>
          <a:lstStyle/>
          <a:p>
            <a:pPr marL="285750" indent="-285750">
              <a:buFont typeface="Arial" panose="020B0604020202020204" pitchFamily="34" charset="0"/>
              <a:buChar char="•"/>
            </a:pPr>
            <a:r>
              <a:rPr lang="en-US" dirty="0" err="1"/>
              <a:t>Raspbian</a:t>
            </a:r>
            <a:r>
              <a:rPr lang="en-US" dirty="0"/>
              <a:t> is the supported operating system for Raspberry pi. </a:t>
            </a:r>
          </a:p>
          <a:p>
            <a:pPr marL="285750" indent="-285750">
              <a:buFont typeface="Arial" panose="020B0604020202020204" pitchFamily="34" charset="0"/>
              <a:buChar char="•"/>
            </a:pPr>
            <a:r>
              <a:rPr lang="en-US" dirty="0"/>
              <a:t>It is a free operation system based on </a:t>
            </a:r>
            <a:r>
              <a:rPr lang="en-US" dirty="0" err="1"/>
              <a:t>Debian</a:t>
            </a:r>
            <a:r>
              <a:rPr lang="en-US" dirty="0"/>
              <a:t> that is optimized for the Raspberry Pi hardware.</a:t>
            </a:r>
          </a:p>
          <a:p>
            <a:pPr marL="285750" indent="-285750">
              <a:buFont typeface="Arial" panose="020B0604020202020204" pitchFamily="34" charset="0"/>
              <a:buChar char="•"/>
            </a:pPr>
            <a:r>
              <a:rPr lang="en-US" dirty="0" err="1"/>
              <a:t>Verisons</a:t>
            </a:r>
            <a:r>
              <a:rPr lang="en-US" dirty="0"/>
              <a:t> are named after the character of the “Toy Story” movie. The previous </a:t>
            </a:r>
            <a:r>
              <a:rPr lang="en-US" dirty="0" err="1"/>
              <a:t>Raspbian</a:t>
            </a:r>
            <a:r>
              <a:rPr lang="en-US" dirty="0"/>
              <a:t> version is named Wheezy.</a:t>
            </a:r>
          </a:p>
          <a:p>
            <a:pPr marL="285750" indent="-285750">
              <a:buFont typeface="Arial" panose="020B0604020202020204" pitchFamily="34" charset="0"/>
              <a:buChar char="•"/>
            </a:pPr>
            <a:r>
              <a:rPr lang="en-US" dirty="0"/>
              <a:t>It is still under active development.</a:t>
            </a:r>
          </a:p>
          <a:p>
            <a:pPr marL="285750" indent="-285750">
              <a:buFont typeface="Arial" panose="020B0604020202020204" pitchFamily="34" charset="0"/>
              <a:buChar char="•"/>
            </a:pPr>
            <a:r>
              <a:rPr lang="en-US" dirty="0"/>
              <a:t>Raspberry Pi foundation doesn’t make this OS. It is not their product.</a:t>
            </a:r>
          </a:p>
          <a:p>
            <a:pPr marL="285750" indent="-285750">
              <a:buFont typeface="Arial" panose="020B0604020202020204" pitchFamily="34" charset="0"/>
              <a:buChar char="•"/>
            </a:pPr>
            <a:r>
              <a:rPr lang="en-US" dirty="0"/>
              <a:t>It comes with pre-install software for education, programming, and general use such as text editor, Python, and Java more.</a:t>
            </a:r>
          </a:p>
          <a:p>
            <a:pPr marL="285750" indent="-285750">
              <a:buFont typeface="Arial" panose="020B0604020202020204" pitchFamily="34" charset="0"/>
              <a:buChar char="•"/>
            </a:pPr>
            <a:r>
              <a:rPr lang="en-US" dirty="0"/>
              <a:t>Its GUI is also very easy to use.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4838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3</a:t>
            </a:r>
          </a:p>
        </p:txBody>
      </p:sp>
      <p:sp>
        <p:nvSpPr>
          <p:cNvPr id="3" name="Content Placeholder 2"/>
          <p:cNvSpPr>
            <a:spLocks noGrp="1"/>
          </p:cNvSpPr>
          <p:nvPr>
            <p:ph idx="1"/>
          </p:nvPr>
        </p:nvSpPr>
        <p:spPr/>
        <p:txBody>
          <a:bodyPr>
            <a:normAutofit fontScale="92500" lnSpcReduction="20000"/>
          </a:bodyPr>
          <a:lstStyle/>
          <a:p>
            <a:r>
              <a:rPr lang="en-US" sz="2400" dirty="0"/>
              <a:t>Lecture 1: Course Overview</a:t>
            </a:r>
          </a:p>
          <a:p>
            <a:endParaRPr lang="en-US" sz="2400" dirty="0"/>
          </a:p>
          <a:p>
            <a:pPr lvl="1"/>
            <a:r>
              <a:rPr lang="en-US" dirty="0"/>
              <a:t>Raspberry Pi Basics</a:t>
            </a:r>
          </a:p>
          <a:p>
            <a:pPr lvl="3"/>
            <a:r>
              <a:rPr lang="en-US" sz="2400" dirty="0"/>
              <a:t>What is Raspberry Pi?</a:t>
            </a:r>
          </a:p>
          <a:p>
            <a:pPr lvl="3"/>
            <a:r>
              <a:rPr lang="en-US" sz="2400" dirty="0"/>
              <a:t>Raspberry Pi Specs? </a:t>
            </a:r>
          </a:p>
          <a:p>
            <a:pPr lvl="3"/>
            <a:r>
              <a:rPr lang="en-US" sz="2400" dirty="0"/>
              <a:t>A little history of Raspberry Pi - What happened?, What is happening?</a:t>
            </a:r>
          </a:p>
          <a:p>
            <a:pPr lvl="3"/>
            <a:r>
              <a:rPr lang="en-US" sz="2400" dirty="0"/>
              <a:t>What is on the board?</a:t>
            </a:r>
          </a:p>
          <a:p>
            <a:pPr lvl="3"/>
            <a:r>
              <a:rPr lang="en-US" sz="2400" dirty="0"/>
              <a:t>Arduino vs Raspberry Pi</a:t>
            </a:r>
          </a:p>
          <a:p>
            <a:pPr lvl="3"/>
            <a:r>
              <a:rPr lang="en-US" sz="2400" dirty="0"/>
              <a:t>Things that you can do with a Raspberry Pi</a:t>
            </a:r>
          </a:p>
          <a:p>
            <a:pPr lvl="3"/>
            <a:r>
              <a:rPr lang="en-US" sz="2400" dirty="0"/>
              <a:t>What you will need</a:t>
            </a:r>
          </a:p>
          <a:p>
            <a:pPr lvl="3"/>
            <a:r>
              <a:rPr lang="en-US" sz="2400" dirty="0"/>
              <a:t>First look – Quick demo</a:t>
            </a:r>
          </a:p>
          <a:p>
            <a:pPr lvl="3"/>
            <a:r>
              <a:rPr lang="en-US" sz="2400" dirty="0"/>
              <a:t>How to set up your Raspberry Pi?</a:t>
            </a:r>
          </a:p>
          <a:p>
            <a:pPr lvl="3"/>
            <a:r>
              <a:rPr lang="en-US" sz="2400" dirty="0"/>
              <a:t>Next week</a:t>
            </a:r>
          </a:p>
          <a:p>
            <a:pPr lvl="3"/>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642371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9073" y="365125"/>
            <a:ext cx="10961649" cy="1325563"/>
          </a:xfrm>
        </p:spPr>
        <p:txBody>
          <a:bodyPr/>
          <a:lstStyle/>
          <a:p>
            <a:r>
              <a:rPr lang="en-US" dirty="0"/>
              <a:t>Good sources to learn more about Raspberry Pi.</a:t>
            </a:r>
          </a:p>
        </p:txBody>
      </p:sp>
      <p:sp>
        <p:nvSpPr>
          <p:cNvPr id="3" name="Content Placeholder 2"/>
          <p:cNvSpPr>
            <a:spLocks noGrp="1"/>
          </p:cNvSpPr>
          <p:nvPr>
            <p:ph idx="1"/>
          </p:nvPr>
        </p:nvSpPr>
        <p:spPr>
          <a:xfrm>
            <a:off x="838200" y="1825625"/>
            <a:ext cx="10515600" cy="3281634"/>
          </a:xfrm>
        </p:spPr>
        <p:txBody>
          <a:bodyPr/>
          <a:lstStyle/>
          <a:p>
            <a:r>
              <a:rPr lang="en-US" dirty="0" err="1"/>
              <a:t>MagPi</a:t>
            </a:r>
            <a:r>
              <a:rPr lang="en-US" dirty="0"/>
              <a:t> Magazine</a:t>
            </a:r>
          </a:p>
          <a:p>
            <a:r>
              <a:rPr lang="en-US" dirty="0"/>
              <a:t>Raspberry Pi website and blog</a:t>
            </a:r>
          </a:p>
          <a:p>
            <a:r>
              <a:rPr lang="en-US" dirty="0"/>
              <a:t>Element 14 Forum</a:t>
            </a:r>
          </a:p>
          <a:p>
            <a:r>
              <a:rPr lang="en-US" dirty="0"/>
              <a:t>Hack a Day website</a:t>
            </a:r>
          </a:p>
          <a:p>
            <a:r>
              <a:rPr lang="en-US" dirty="0" err="1"/>
              <a:t>Adafruit</a:t>
            </a:r>
            <a:r>
              <a:rPr lang="en-US" dirty="0"/>
              <a:t> website</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2922311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Week</a:t>
            </a:r>
          </a:p>
        </p:txBody>
      </p:sp>
      <p:sp>
        <p:nvSpPr>
          <p:cNvPr id="3" name="Content Placeholder 2"/>
          <p:cNvSpPr>
            <a:spLocks noGrp="1"/>
          </p:cNvSpPr>
          <p:nvPr>
            <p:ph idx="1"/>
          </p:nvPr>
        </p:nvSpPr>
        <p:spPr>
          <a:xfrm>
            <a:off x="838200" y="1690688"/>
            <a:ext cx="10515600" cy="4351338"/>
          </a:xfrm>
        </p:spPr>
        <p:txBody>
          <a:bodyPr/>
          <a:lstStyle/>
          <a:p>
            <a:r>
              <a:rPr lang="en-US" dirty="0"/>
              <a:t>How to setup your Raspberry Pi</a:t>
            </a:r>
          </a:p>
          <a:p>
            <a:r>
              <a:rPr lang="en-US" dirty="0"/>
              <a:t>More about </a:t>
            </a:r>
            <a:r>
              <a:rPr lang="en-US" dirty="0" err="1"/>
              <a:t>Raspbian</a:t>
            </a:r>
            <a:endParaRPr lang="en-US" dirty="0"/>
          </a:p>
          <a:p>
            <a:r>
              <a:rPr lang="en-US" dirty="0"/>
              <a:t>Linux commands</a:t>
            </a:r>
          </a:p>
          <a:p>
            <a:r>
              <a:rPr lang="en-US" dirty="0"/>
              <a:t>SSH</a:t>
            </a:r>
          </a:p>
          <a:p>
            <a:r>
              <a:rPr lang="en-US" dirty="0"/>
              <a:t>Introduction to Python</a:t>
            </a:r>
          </a:p>
          <a:p>
            <a:r>
              <a:rPr lang="en-US" dirty="0"/>
              <a:t>Digital Output</a:t>
            </a:r>
          </a:p>
          <a:p>
            <a:pPr lvl="1"/>
            <a:r>
              <a:rPr lang="en-US" dirty="0"/>
              <a:t>Demo : Blink an LED</a:t>
            </a:r>
          </a:p>
          <a:p>
            <a:r>
              <a:rPr lang="en-US" dirty="0"/>
              <a:t>Digital Input</a:t>
            </a:r>
          </a:p>
          <a:p>
            <a:pPr lvl="1"/>
            <a:r>
              <a:rPr lang="en-US" dirty="0"/>
              <a:t>Demo : Push Button and Switch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3052404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797798"/>
            <a:ext cx="10515600" cy="5606230"/>
          </a:xfrm>
        </p:spPr>
        <p:txBody>
          <a:bodyPr>
            <a:normAutofit/>
          </a:bodyPr>
          <a:lstStyle/>
          <a:p>
            <a:pPr marL="0" indent="0" algn="ctr">
              <a:buNone/>
            </a:pPr>
            <a:endParaRPr lang="en-US" sz="4000" dirty="0"/>
          </a:p>
          <a:p>
            <a:pPr marL="0" indent="0" algn="ctr">
              <a:buNone/>
            </a:pPr>
            <a:endParaRPr lang="en-US" sz="4000" dirty="0"/>
          </a:p>
          <a:p>
            <a:pPr marL="0" indent="0" algn="ctr">
              <a:buNone/>
            </a:pPr>
            <a:r>
              <a:rPr lang="en-US" sz="4000" dirty="0"/>
              <a:t>Thanks for listening</a:t>
            </a:r>
          </a:p>
          <a:p>
            <a:pPr marL="0" indent="0" algn="ctr">
              <a:buNone/>
            </a:pPr>
            <a:endParaRPr lang="en-US" sz="4000" dirty="0"/>
          </a:p>
          <a:p>
            <a:pPr marL="0" indent="0" algn="ctr">
              <a:buNone/>
            </a:pPr>
            <a:r>
              <a:rPr lang="en-US" sz="4000" dirty="0"/>
              <a:t>Any questions?</a:t>
            </a:r>
          </a:p>
        </p:txBody>
      </p:sp>
    </p:spTree>
    <p:extLst>
      <p:ext uri="{BB962C8B-B14F-4D97-AF65-F5344CB8AC3E}">
        <p14:creationId xmlns:p14="http://schemas.microsoft.com/office/powerpoint/2010/main" val="1709283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Raspberry Pi?</a:t>
            </a:r>
          </a:p>
        </p:txBody>
      </p:sp>
      <p:sp>
        <p:nvSpPr>
          <p:cNvPr id="3" name="Content Placeholder 2"/>
          <p:cNvSpPr>
            <a:spLocks noGrp="1"/>
          </p:cNvSpPr>
          <p:nvPr>
            <p:ph idx="1"/>
          </p:nvPr>
        </p:nvSpPr>
        <p:spPr>
          <a:xfrm>
            <a:off x="838200" y="1346123"/>
            <a:ext cx="10759068" cy="4351338"/>
          </a:xfrm>
        </p:spPr>
        <p:txBody>
          <a:bodyPr/>
          <a:lstStyle/>
          <a:p>
            <a:pPr marL="0" indent="0">
              <a:buNone/>
            </a:pPr>
            <a:r>
              <a:rPr lang="en-US" dirty="0"/>
              <a:t>The Raspberry Pi is a credit card-sized computer that plugs into your TV and a keyboard. It is a capable little computer which can be used in electronics projects, and for many of the things that your desktop PC does, like spreadsheets, word processing, browsing the internet, and playing games. It also plays high-definition video.  (www.raspberrypi.org)</a:t>
            </a:r>
          </a:p>
        </p:txBody>
      </p:sp>
      <p:pic>
        <p:nvPicPr>
          <p:cNvPr id="1026" name="Picture 2" descr="Image result for raspberry pi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807" y="3359998"/>
            <a:ext cx="5087479" cy="33972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265946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can I buy one? </a:t>
            </a:r>
          </a:p>
        </p:txBody>
      </p:sp>
      <p:sp>
        <p:nvSpPr>
          <p:cNvPr id="3" name="Content Placeholder 2"/>
          <p:cNvSpPr>
            <a:spLocks noGrp="1"/>
          </p:cNvSpPr>
          <p:nvPr>
            <p:ph idx="1"/>
          </p:nvPr>
        </p:nvSpPr>
        <p:spPr/>
        <p:txBody>
          <a:bodyPr/>
          <a:lstStyle/>
          <a:p>
            <a:r>
              <a:rPr lang="en-US" dirty="0"/>
              <a:t>You can get your Raspberry Pi board online on their website, or any other shopping websites such as Amazon, eBay, </a:t>
            </a:r>
            <a:r>
              <a:rPr lang="en-US" dirty="0" err="1"/>
              <a:t>Adafruit</a:t>
            </a:r>
            <a:r>
              <a:rPr lang="en-US" dirty="0"/>
              <a:t>, and Element14.</a:t>
            </a:r>
          </a:p>
          <a:p>
            <a:r>
              <a:rPr lang="en-US" dirty="0"/>
              <a:t>You can also buy Raspberry Pi kits that comes with all the necessary things you need to use a raspberry Pi such as micro SD card, USB charger, and HDMI cable. Some kits include other electronics such as LEDs, buttons, switches, cables etc. to build simple electronic circuits.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4244477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Raspberry Pi Foundation?</a:t>
            </a:r>
          </a:p>
        </p:txBody>
      </p:sp>
      <p:sp>
        <p:nvSpPr>
          <p:cNvPr id="3" name="Content Placeholder 2"/>
          <p:cNvSpPr>
            <a:spLocks noGrp="1"/>
          </p:cNvSpPr>
          <p:nvPr>
            <p:ph idx="1"/>
          </p:nvPr>
        </p:nvSpPr>
        <p:spPr/>
        <p:txBody>
          <a:bodyPr>
            <a:normAutofit fontScale="92500"/>
          </a:bodyPr>
          <a:lstStyle/>
          <a:p>
            <a:r>
              <a:rPr lang="en-US" dirty="0"/>
              <a:t>The Raspberry Pi Foundation works to put the power of digital making into the hands of people all over the world, so they are capable of understanding and shaping our increasingly digital world, able to solve the problems that matter to them, and equipped for the jobs of the future.</a:t>
            </a:r>
          </a:p>
          <a:p>
            <a:r>
              <a:rPr lang="en-US" dirty="0"/>
              <a:t>We provide low-cost, high-performance computers that people use to learn, solve problems and have fun. We provide outreach and education to help more people access computing and digital making. We develop free resources to help people learn about computing and how to make things with computers, and train educators who can guide other people to learn.</a:t>
            </a:r>
          </a:p>
          <a:p>
            <a:r>
              <a:rPr lang="en-US" dirty="0"/>
              <a:t>https://www.raspberrypi.org/about/</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963453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Image result for Raspberry pi model 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85" y="952850"/>
            <a:ext cx="3594100" cy="35941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Raspberry Pi Family</a:t>
            </a:r>
          </a:p>
        </p:txBody>
      </p:sp>
      <p:sp>
        <p:nvSpPr>
          <p:cNvPr id="5" name="TextBox 4"/>
          <p:cNvSpPr txBox="1"/>
          <p:nvPr/>
        </p:nvSpPr>
        <p:spPr>
          <a:xfrm flipH="1">
            <a:off x="4821575" y="6488668"/>
            <a:ext cx="2945907" cy="369332"/>
          </a:xfrm>
          <a:prstGeom prst="rect">
            <a:avLst/>
          </a:prstGeom>
          <a:noFill/>
        </p:spPr>
        <p:txBody>
          <a:bodyPr wrap="square" rtlCol="0">
            <a:spAutoFit/>
          </a:bodyPr>
          <a:lstStyle/>
          <a:p>
            <a:r>
              <a:rPr lang="en-US" dirty="0">
                <a:hlinkClick r:id="rId3" action="ppaction://hlinkfile"/>
              </a:rPr>
              <a:t>Raspberry Pi Timeline</a:t>
            </a:r>
            <a:endParaRPr lang="en-US" dirty="0"/>
          </a:p>
        </p:txBody>
      </p:sp>
      <p:pic>
        <p:nvPicPr>
          <p:cNvPr id="4106" name="Picture 10" descr="Image result for Raspberry pi model 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4585" y="1566643"/>
            <a:ext cx="3552897" cy="239633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raspberry pi model 2 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6616" y="1536824"/>
            <a:ext cx="3234869" cy="2426152"/>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 result for raspberry pi model zer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901" y="3962976"/>
            <a:ext cx="3199397" cy="2400527"/>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Image result for raspberry pi model 3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5277" y="4060789"/>
            <a:ext cx="2969520" cy="197250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14894" y="5669016"/>
            <a:ext cx="3791089" cy="1015893"/>
          </a:xfrm>
          <a:prstGeom prst="rect">
            <a:avLst/>
          </a:prstGeom>
        </p:spPr>
      </p:pic>
    </p:spTree>
    <p:extLst>
      <p:ext uri="{BB962C8B-B14F-4D97-AF65-F5344CB8AC3E}">
        <p14:creationId xmlns:p14="http://schemas.microsoft.com/office/powerpoint/2010/main" val="196738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Small Computers</a:t>
            </a:r>
          </a:p>
        </p:txBody>
      </p:sp>
      <p:pic>
        <p:nvPicPr>
          <p:cNvPr id="4" name="Picture 3"/>
          <p:cNvPicPr>
            <a:picLocks noChangeAspect="1"/>
          </p:cNvPicPr>
          <p:nvPr/>
        </p:nvPicPr>
        <p:blipFill>
          <a:blip r:embed="rId2"/>
          <a:stretch>
            <a:fillRect/>
          </a:stretch>
        </p:blipFill>
        <p:spPr>
          <a:xfrm>
            <a:off x="838200" y="1282229"/>
            <a:ext cx="10147610" cy="540470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1191" y="6237514"/>
            <a:ext cx="1385218" cy="371195"/>
          </a:xfrm>
          <a:prstGeom prst="rect">
            <a:avLst/>
          </a:prstGeom>
        </p:spPr>
      </p:pic>
    </p:spTree>
    <p:extLst>
      <p:ext uri="{BB962C8B-B14F-4D97-AF65-F5344CB8AC3E}">
        <p14:creationId xmlns:p14="http://schemas.microsoft.com/office/powerpoint/2010/main" val="326513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951</TotalTime>
  <Words>2152</Words>
  <Application>Microsoft Office PowerPoint</Application>
  <PresentationFormat>Widescreen</PresentationFormat>
  <Paragraphs>244</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vt:lpstr>
      <vt:lpstr>Calibri</vt:lpstr>
      <vt:lpstr>Calibri Light</vt:lpstr>
      <vt:lpstr>Segoe UI</vt:lpstr>
      <vt:lpstr>Wingdings</vt:lpstr>
      <vt:lpstr>Office Theme</vt:lpstr>
      <vt:lpstr>Raspberry Pi 3  - Lecture 1-</vt:lpstr>
      <vt:lpstr>Lecture Description</vt:lpstr>
      <vt:lpstr>PowerPoint Presentation</vt:lpstr>
      <vt:lpstr>Raspberry Pi 3</vt:lpstr>
      <vt:lpstr>What is Raspberry Pi?</vt:lpstr>
      <vt:lpstr>Where can I buy one? </vt:lpstr>
      <vt:lpstr>What is the Raspberry Pi Foundation?</vt:lpstr>
      <vt:lpstr>Raspberry Pi Family</vt:lpstr>
      <vt:lpstr>Other Small Computers</vt:lpstr>
      <vt:lpstr>Raspberry Pi 3 Specs.</vt:lpstr>
      <vt:lpstr>Raspberry Pi Models Comparison</vt:lpstr>
      <vt:lpstr>Newer model = Better performance</vt:lpstr>
      <vt:lpstr>How about power consumption</vt:lpstr>
      <vt:lpstr>Is it getting hot?</vt:lpstr>
      <vt:lpstr>Raspberry Pi Heat Sinks and Cooling Fan</vt:lpstr>
      <vt:lpstr>What is on the board?</vt:lpstr>
      <vt:lpstr>DSI Display Port</vt:lpstr>
      <vt:lpstr>What other display options do we have?</vt:lpstr>
      <vt:lpstr>HDMI and Composite Video &amp; Audio</vt:lpstr>
      <vt:lpstr>Character cell LCD and OLED Graphic Display </vt:lpstr>
      <vt:lpstr>What is GPIO?</vt:lpstr>
      <vt:lpstr>GPIO on Raspberry Pi</vt:lpstr>
      <vt:lpstr>Raspberry Pi GPIO Pinout</vt:lpstr>
      <vt:lpstr>A Simple circuit design that uses the RasPi GPIO Pins.</vt:lpstr>
      <vt:lpstr>What is SoC?</vt:lpstr>
      <vt:lpstr>What is Arm?</vt:lpstr>
      <vt:lpstr>What is Flash RAM, SRAM, and Micro SD Card?</vt:lpstr>
      <vt:lpstr>Good news about storage</vt:lpstr>
      <vt:lpstr>Raspberry Pi hats and devices</vt:lpstr>
      <vt:lpstr>Raspberry Pi Cam</vt:lpstr>
      <vt:lpstr>USB Devices</vt:lpstr>
      <vt:lpstr>Voltage Divider - 5V &lt;-&gt; 3.3V</vt:lpstr>
      <vt:lpstr>What is Arduino?</vt:lpstr>
      <vt:lpstr>Arduino vs Raspberry Pi</vt:lpstr>
      <vt:lpstr>Is it really an IoT device?</vt:lpstr>
      <vt:lpstr>The things you can do with it</vt:lpstr>
      <vt:lpstr>What you will need</vt:lpstr>
      <vt:lpstr>Software</vt:lpstr>
      <vt:lpstr>Raspbian Jessie</vt:lpstr>
      <vt:lpstr>Good sources to learn more about Raspberry Pi.</vt:lpstr>
      <vt:lpstr>Next Week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Raspberry Pi 3  - Lecture 1-</dc:title>
  <dc:creator>Melih Erdoğan</dc:creator>
  <cp:lastModifiedBy>Melih Erdoğan</cp:lastModifiedBy>
  <cp:revision>51</cp:revision>
  <dcterms:created xsi:type="dcterms:W3CDTF">2016-10-01T23:39:02Z</dcterms:created>
  <dcterms:modified xsi:type="dcterms:W3CDTF">2016-10-06T00:02:11Z</dcterms:modified>
</cp:coreProperties>
</file>